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5"/>
  </p:sldMasterIdLst>
  <p:notesMasterIdLst>
    <p:notesMasterId r:id="rId1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2192000" cy="6858000"/>
  <p:notesSz cx="6858000" cy="9144000"/>
  <p:embeddedFontLst>
    <p:embeddedFont>
      <p:font typeface="Work Sans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gwg1Cqf6fXNCfsDCYVamSDK0iL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customschemas.google.com/relationships/presentationmetadata" Target="meta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95137e6917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95137e6917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507de6883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507de6883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9507de6883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9507de6883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95137e691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95137e691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7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057501" y="2067000"/>
            <a:ext cx="10077000" cy="19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5400" b="1" i="0" u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Greenpeace Aotearoa Incorporated and </a:t>
            </a:r>
            <a:br>
              <a:rPr lang="en-US" sz="5400" b="1" i="0" u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lang="en-US" sz="5400" b="1" i="0" u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Kiwis Against Seabed Mining 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073" y="5148351"/>
            <a:ext cx="3483800" cy="170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24973" y="5049462"/>
            <a:ext cx="2867025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Marine Mammals</a:t>
            </a:r>
            <a:r>
              <a:rPr lang="en-US" b="1">
                <a:latin typeface="Work Sans"/>
                <a:ea typeface="Work Sans"/>
                <a:cs typeface="Work Sans"/>
                <a:sym typeface="Work Sans"/>
              </a:rPr>
              <a:t>: Dr Leigh Torres 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58" name="Google Shape;15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249" y="5655925"/>
            <a:ext cx="2214000" cy="10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4500" y="5272452"/>
            <a:ext cx="2467500" cy="13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1" title="blue-whale-from-drone-SAPPHIRE-202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250" y="1572775"/>
            <a:ext cx="7848802" cy="470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1" title="blue-whale-mom-and-calf-from-drone-SAPPHIRE-2025-1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4175" y="1690675"/>
            <a:ext cx="4309250" cy="537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Seabirds</a:t>
            </a:r>
            <a:r>
              <a:rPr lang="en-US" b="1">
                <a:latin typeface="Work Sans"/>
                <a:ea typeface="Work Sans"/>
                <a:cs typeface="Work Sans"/>
                <a:sym typeface="Work Sans"/>
              </a:rPr>
              <a:t>: John Cockrem </a:t>
            </a:r>
            <a:r>
              <a:rPr lang="en-US" sz="4400" b="1" i="0" u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7" name="Google Shape;16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Work Sans"/>
              <a:ea typeface="Work Sans"/>
              <a:cs typeface="Work Sans"/>
              <a:sym typeface="Work Sans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300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300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68" name="Google Shape;16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249" y="5655925"/>
            <a:ext cx="2214000" cy="10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4500" y="5272452"/>
            <a:ext cx="2467500" cy="13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2" title="Screenshot 2025-10-22 at 9.07.57 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325" y="1319375"/>
            <a:ext cx="5842050" cy="41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2" title="Screenshot 2025-10-22 at 9.08.20 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6025" y="2117350"/>
            <a:ext cx="5484226" cy="452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>
                <a:latin typeface="Work Sans"/>
                <a:ea typeface="Work Sans"/>
                <a:cs typeface="Work Sans"/>
                <a:sym typeface="Work Sans"/>
              </a:rPr>
              <a:t>B</a:t>
            </a:r>
            <a:r>
              <a:rPr lang="en-US" sz="4400" b="1" i="0" u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enthic Ecology 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77" name="Google Shape;17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i="0" u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Morrison et al- </a:t>
            </a:r>
            <a:r>
              <a:rPr lang="en-US">
                <a:latin typeface="Work Sans"/>
                <a:ea typeface="Work Sans"/>
                <a:cs typeface="Work Sans"/>
                <a:sym typeface="Work Sans"/>
              </a:rPr>
              <a:t>Niwa Report (2022)</a:t>
            </a:r>
            <a:endParaRPr sz="2800" i="0" u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 i="1">
                <a:latin typeface="Work Sans"/>
                <a:ea typeface="Work Sans"/>
                <a:cs typeface="Work Sans"/>
                <a:sym typeface="Work Sans"/>
              </a:rPr>
              <a:t>This report demonstrates that subtidal reefs are in fact common on Pātea Bank, with many more awaiting discovery by multibeam sonar mapping.</a:t>
            </a:r>
            <a:r>
              <a:rPr lang="en-US" sz="2100" i="1" u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sz="2100" i="1">
              <a:latin typeface="Work Sans"/>
              <a:ea typeface="Work Sans"/>
              <a:cs typeface="Work Sans"/>
              <a:sym typeface="Work Sans"/>
            </a:endParaRPr>
          </a:p>
          <a:p>
            <a:pPr marL="228600" marR="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ork Sans"/>
              <a:buChar char="•"/>
            </a:pPr>
            <a:r>
              <a:rPr lang="en-US" sz="2200">
                <a:latin typeface="Work Sans"/>
                <a:ea typeface="Work Sans"/>
                <a:cs typeface="Work Sans"/>
                <a:sym typeface="Work Sans"/>
              </a:rPr>
              <a:t>The application states that “at this stage there is no indication that rocky reefs occur on the Pātea Shoals seaward of the Territorial Sea Boundary”.</a:t>
            </a:r>
            <a:endParaRPr sz="2200">
              <a:latin typeface="Work Sans"/>
              <a:ea typeface="Work Sans"/>
              <a:cs typeface="Work Sans"/>
              <a:sym typeface="Work Sans"/>
            </a:endParaRPr>
          </a:p>
          <a:p>
            <a:pPr marL="2286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Char char="•"/>
            </a:pPr>
            <a:r>
              <a:rPr lang="en-US">
                <a:latin typeface="Work Sans"/>
                <a:ea typeface="Work Sans"/>
                <a:cs typeface="Work Sans"/>
                <a:sym typeface="Work Sans"/>
              </a:rPr>
              <a:t>Dr </a:t>
            </a:r>
            <a:r>
              <a:rPr lang="en-US" sz="2800" i="0" u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Tara Anderson 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"/>
              <a:buChar char="•"/>
            </a:pPr>
            <a:r>
              <a:rPr lang="en-US" sz="240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Responded to the evidence of </a:t>
            </a:r>
            <a:r>
              <a:rPr lang="en-US">
                <a:latin typeface="Work Sans"/>
                <a:ea typeface="Work Sans"/>
                <a:cs typeface="Work Sans"/>
                <a:sym typeface="Work Sans"/>
              </a:rPr>
              <a:t>Dr Alison Macdiarmid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"/>
              <a:buChar char="•"/>
            </a:pPr>
            <a:r>
              <a:rPr lang="en-US" sz="240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Summary in her evidence at [</a:t>
            </a:r>
            <a:r>
              <a:rPr lang="en-US">
                <a:latin typeface="Work Sans"/>
                <a:ea typeface="Work Sans"/>
                <a:cs typeface="Work Sans"/>
                <a:sym typeface="Work Sans"/>
              </a:rPr>
              <a:t>21</a:t>
            </a:r>
            <a:r>
              <a:rPr lang="en-US" sz="240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]-[26] 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marL="68580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78" name="Google Shape;17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249" y="5655925"/>
            <a:ext cx="2214000" cy="10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4500" y="5272452"/>
            <a:ext cx="2467500" cy="137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95137e6917_2_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395137e6917_2_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39507de6883_2_61"/>
          <p:cNvPicPr preferRelativeResize="0"/>
          <p:nvPr/>
        </p:nvPicPr>
        <p:blipFill rotWithShape="1">
          <a:blip r:embed="rId3">
            <a:alphaModFix/>
          </a:blip>
          <a:srcRect l="5392"/>
          <a:stretch/>
        </p:blipFill>
        <p:spPr>
          <a:xfrm>
            <a:off x="0" y="0"/>
            <a:ext cx="5400676" cy="380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39507de6883_2_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970975"/>
            <a:ext cx="4330551" cy="288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39507de6883_2_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4650" y="3970975"/>
            <a:ext cx="4042500" cy="288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39507de6883_2_61"/>
          <p:cNvPicPr preferRelativeResize="0"/>
          <p:nvPr/>
        </p:nvPicPr>
        <p:blipFill rotWithShape="1">
          <a:blip r:embed="rId6">
            <a:alphaModFix/>
          </a:blip>
          <a:srcRect r="9313"/>
          <a:stretch/>
        </p:blipFill>
        <p:spPr>
          <a:xfrm>
            <a:off x="8701250" y="3970975"/>
            <a:ext cx="3490749" cy="288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39507de6883_2_61" title="sbm pic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0675" y="0"/>
            <a:ext cx="6765636" cy="380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g39507de6883_2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860726" cy="3414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39507de6883_2_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1225" y="0"/>
            <a:ext cx="6120776" cy="3455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39507de6883_2_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698650"/>
            <a:ext cx="5860724" cy="330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39507de6883_2_74"/>
          <p:cNvPicPr preferRelativeResize="0"/>
          <p:nvPr/>
        </p:nvPicPr>
        <p:blipFill rotWithShape="1">
          <a:blip r:embed="rId6">
            <a:alphaModFix/>
          </a:blip>
          <a:srcRect b="9893"/>
          <a:stretch/>
        </p:blipFill>
        <p:spPr>
          <a:xfrm>
            <a:off x="6071225" y="3698650"/>
            <a:ext cx="6120776" cy="315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39507de6883_2_74"/>
          <p:cNvSpPr txBox="1"/>
          <p:nvPr/>
        </p:nvSpPr>
        <p:spPr>
          <a:xfrm>
            <a:off x="2311400" y="2911475"/>
            <a:ext cx="5111700" cy="16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highlight>
                <a:srgbClr val="FF00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Operations and Economics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1"/>
          </p:nvPr>
        </p:nvSpPr>
        <p:spPr>
          <a:xfrm>
            <a:off x="783600" y="158454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Application fails to demonstrate significant regional or national benefits:</a:t>
            </a:r>
            <a:endParaRPr sz="2600"/>
          </a:p>
          <a:p>
            <a:pPr marL="177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6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Dr Chris Fleming and Andrew Buckwell economic evidence: </a:t>
            </a:r>
            <a:endParaRPr sz="2600"/>
          </a:p>
          <a:p>
            <a:pPr marL="914400" marR="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TTR analysis considers gross but not net benefit. </a:t>
            </a:r>
            <a:endParaRPr sz="2600"/>
          </a:p>
          <a:p>
            <a:pPr marL="914400" marR="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Insufficient assessment - omists costs and risks. </a:t>
            </a:r>
            <a:endParaRPr sz="2600"/>
          </a:p>
          <a:p>
            <a:pPr marL="914400" marR="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Overestimated the benefits.</a:t>
            </a:r>
            <a:endParaRPr sz="2600"/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Operational feasibility: Jill Cooper statement of evidence .</a:t>
            </a:r>
            <a:endParaRPr sz="2600"/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300"/>
          </a:p>
          <a:p>
            <a:pPr marL="177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300"/>
          </a:p>
          <a:p>
            <a:pPr marL="177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300"/>
          </a:p>
          <a:p>
            <a:pPr marL="177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300"/>
          </a:p>
        </p:txBody>
      </p:sp>
      <p:pic>
        <p:nvPicPr>
          <p:cNvPr id="111" name="Google Shape;11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249" y="5655925"/>
            <a:ext cx="2214000" cy="10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4500" y="5272452"/>
            <a:ext cx="2467500" cy="137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800" b="1">
                <a:latin typeface="Work Sans"/>
                <a:ea typeface="Work Sans"/>
                <a:cs typeface="Work Sans"/>
                <a:sym typeface="Work Sans"/>
              </a:rPr>
              <a:t>Sufficiently significant and out of proportion</a:t>
            </a:r>
            <a:endParaRPr sz="3800" b="1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3800" b="1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8" name="Google Shape;118;p6"/>
          <p:cNvSpPr txBox="1">
            <a:spLocks noGrp="1"/>
          </p:cNvSpPr>
          <p:nvPr>
            <p:ph type="body" idx="1"/>
          </p:nvPr>
        </p:nvSpPr>
        <p:spPr>
          <a:xfrm>
            <a:off x="761750" y="1288600"/>
            <a:ext cx="10515600" cy="4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marL="457200" marR="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Font typeface="Work Sans"/>
              <a:buAutoNum type="alphaLcPeriod"/>
            </a:pPr>
            <a:r>
              <a:rPr lang="en-US" sz="2300">
                <a:latin typeface="Work Sans"/>
                <a:ea typeface="Work Sans"/>
                <a:cs typeface="Work Sans"/>
                <a:sym typeface="Work Sans"/>
              </a:rPr>
              <a:t>W</a:t>
            </a:r>
            <a:r>
              <a:rPr lang="en-US" sz="2100">
                <a:latin typeface="Work Sans"/>
                <a:ea typeface="Work Sans"/>
                <a:cs typeface="Work Sans"/>
                <a:sym typeface="Work Sans"/>
              </a:rPr>
              <a:t>eighing exercise under schedule 10, clause 6 and s85(3) the same.  </a:t>
            </a:r>
            <a:endParaRPr sz="2100">
              <a:latin typeface="Work Sans"/>
              <a:ea typeface="Work Sans"/>
              <a:cs typeface="Work Sans"/>
              <a:sym typeface="Work Sans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Work Sans"/>
              <a:ea typeface="Work Sans"/>
              <a:cs typeface="Work Sans"/>
              <a:sym typeface="Work Sans"/>
            </a:endParaRPr>
          </a:p>
          <a:p>
            <a:pPr marL="457200" marR="0" lvl="0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ork Sans"/>
              <a:buAutoNum type="alphaLcPeriod"/>
            </a:pPr>
            <a:r>
              <a:rPr lang="en-US" sz="2100">
                <a:latin typeface="Work Sans"/>
                <a:ea typeface="Work Sans"/>
                <a:cs typeface="Work Sans"/>
                <a:sym typeface="Work Sans"/>
              </a:rPr>
              <a:t>FTAA given greatest weight</a:t>
            </a:r>
            <a:endParaRPr sz="2100">
              <a:latin typeface="Work Sans"/>
              <a:ea typeface="Work Sans"/>
              <a:cs typeface="Work Sans"/>
              <a:sym typeface="Work Sans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Work Sans"/>
              <a:ea typeface="Work Sans"/>
              <a:cs typeface="Work Sans"/>
              <a:sym typeface="Work Sans"/>
            </a:endParaRPr>
          </a:p>
          <a:p>
            <a:pPr marL="457200" marR="0" lvl="0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ork Sans"/>
              <a:buAutoNum type="alphaLcPeriod"/>
            </a:pPr>
            <a:r>
              <a:rPr lang="en-US" sz="2100">
                <a:latin typeface="Work Sans"/>
                <a:ea typeface="Work Sans"/>
                <a:cs typeface="Work Sans"/>
                <a:sym typeface="Work Sans"/>
              </a:rPr>
              <a:t>Bottomlines should be given significant weight. </a:t>
            </a:r>
            <a:endParaRPr sz="2100">
              <a:latin typeface="Work Sans"/>
              <a:ea typeface="Work Sans"/>
              <a:cs typeface="Work Sans"/>
              <a:sym typeface="Work Sans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Work Sans"/>
              <a:buAutoNum type="alphaLcPeriod"/>
            </a:pPr>
            <a:r>
              <a:rPr lang="en-US" sz="2100">
                <a:latin typeface="Work Sans"/>
                <a:ea typeface="Work Sans"/>
                <a:cs typeface="Work Sans"/>
                <a:sym typeface="Work Sans"/>
              </a:rPr>
              <a:t>Adverse effects are so significant and out of proportion with the benefits. </a:t>
            </a:r>
            <a:endParaRPr sz="2100"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Work Sans"/>
              <a:buAutoNum type="alphaLcPeriod"/>
            </a:pPr>
            <a:r>
              <a:rPr lang="en-US" sz="2100">
                <a:latin typeface="Work Sans"/>
                <a:ea typeface="Work Sans"/>
                <a:cs typeface="Work Sans"/>
                <a:sym typeface="Work Sans"/>
              </a:rPr>
              <a:t>Panel has residual discretion to decline. </a:t>
            </a:r>
            <a:endParaRPr sz="2100"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AutoNum type="alphaLcPeriod"/>
            </a:pPr>
            <a:r>
              <a:rPr lang="en-US" sz="2100">
                <a:latin typeface="Work Sans"/>
                <a:ea typeface="Work Sans"/>
                <a:cs typeface="Work Sans"/>
                <a:sym typeface="Work Sans"/>
              </a:rPr>
              <a:t>Once threshold established, bottomlines provide determinative direction, considering overall adverse effects (not inconsistency alone s85(4))</a:t>
            </a:r>
            <a:r>
              <a:rPr lang="en-US" sz="2200">
                <a:latin typeface="Work Sans"/>
                <a:ea typeface="Work Sans"/>
                <a:cs typeface="Work Sans"/>
                <a:sym typeface="Work Sans"/>
              </a:rPr>
              <a:t>. </a:t>
            </a:r>
            <a:endParaRPr sz="2200"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19" name="Google Shape;11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249" y="5655925"/>
            <a:ext cx="2214000" cy="10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4500" y="5272452"/>
            <a:ext cx="2467500" cy="137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>
                <a:latin typeface="Work Sans"/>
                <a:ea typeface="Work Sans"/>
                <a:cs typeface="Work Sans"/>
                <a:sym typeface="Work Sans"/>
              </a:rPr>
              <a:t>Best Available Information? 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26" name="Google Shape;126;p7"/>
          <p:cNvSpPr txBox="1">
            <a:spLocks noGrp="1"/>
          </p:cNvSpPr>
          <p:nvPr>
            <p:ph type="body" idx="1"/>
          </p:nvPr>
        </p:nvSpPr>
        <p:spPr>
          <a:xfrm>
            <a:off x="838200" y="14548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7">
                <a:latin typeface="Arial"/>
                <a:ea typeface="Arial"/>
                <a:cs typeface="Arial"/>
                <a:sym typeface="Arial"/>
              </a:rPr>
              <a:t>No new modelling on plume </a:t>
            </a:r>
            <a:endParaRPr sz="2137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7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7">
                <a:latin typeface="Arial"/>
                <a:ea typeface="Arial"/>
                <a:cs typeface="Arial"/>
                <a:sym typeface="Arial"/>
              </a:rPr>
              <a:t>No baseline data on seabirds or marine mammals (despite Supreme Court findings)</a:t>
            </a:r>
            <a:endParaRPr sz="2137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7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7">
                <a:latin typeface="Arial"/>
                <a:ea typeface="Arial"/>
                <a:cs typeface="Arial"/>
                <a:sym typeface="Arial"/>
              </a:rPr>
              <a:t>No further noise modelling.</a:t>
            </a:r>
            <a:endParaRPr sz="2137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7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7">
                <a:latin typeface="Arial"/>
                <a:ea typeface="Arial"/>
                <a:cs typeface="Arial"/>
                <a:sym typeface="Arial"/>
              </a:rPr>
              <a:t>No further assessment of rocky reefs systems beyond Morrison (2022)</a:t>
            </a:r>
            <a:endParaRPr sz="2137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249" y="5655925"/>
            <a:ext cx="2214000" cy="10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4500" y="5272452"/>
            <a:ext cx="2467500" cy="137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 txBox="1">
            <a:spLocks noGrp="1"/>
          </p:cNvSpPr>
          <p:nvPr>
            <p:ph type="title"/>
          </p:nvPr>
        </p:nvSpPr>
        <p:spPr>
          <a:xfrm>
            <a:off x="838200" y="8255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800" b="1">
                <a:latin typeface="Work Sans"/>
                <a:ea typeface="Work Sans"/>
                <a:cs typeface="Work Sans"/>
                <a:sym typeface="Work Sans"/>
              </a:rPr>
              <a:t>same proposal, new application </a:t>
            </a:r>
            <a:endParaRPr sz="3800" b="1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34" name="Google Shape;134;p5"/>
          <p:cNvSpPr txBox="1">
            <a:spLocks noGrp="1"/>
          </p:cNvSpPr>
          <p:nvPr>
            <p:ph type="body" idx="1"/>
          </p:nvPr>
        </p:nvSpPr>
        <p:spPr>
          <a:xfrm>
            <a:off x="838200" y="1949300"/>
            <a:ext cx="10515600" cy="38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700"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53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38"/>
              <a:buFont typeface="Work Sans"/>
              <a:buChar char="•"/>
            </a:pPr>
            <a:r>
              <a:rPr lang="en-US" sz="2700">
                <a:latin typeface="Work Sans"/>
                <a:ea typeface="Work Sans"/>
                <a:cs typeface="Work Sans"/>
                <a:sym typeface="Work Sans"/>
              </a:rPr>
              <a:t>Joint witness statements as starting points. </a:t>
            </a:r>
            <a:endParaRPr sz="2700"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53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38"/>
              <a:buFont typeface="Work Sans"/>
              <a:buChar char="•"/>
            </a:pPr>
            <a:r>
              <a:rPr lang="en-US" sz="2700">
                <a:latin typeface="Work Sans"/>
                <a:ea typeface="Work Sans"/>
                <a:cs typeface="Work Sans"/>
                <a:sym typeface="Work Sans"/>
              </a:rPr>
              <a:t>2017 DMC decision and Supreme Court’s findings highly relevant and should be given significant weight.  </a:t>
            </a:r>
            <a:endParaRPr sz="2700"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Work Sans"/>
              <a:ea typeface="Work Sans"/>
              <a:cs typeface="Work Sans"/>
              <a:sym typeface="Work Sans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700"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700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35" name="Google Shape;1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249" y="5655925"/>
            <a:ext cx="2214000" cy="10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4500" y="5272452"/>
            <a:ext cx="2467500" cy="137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95137e6917_0_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Appendx 3,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2021 NZSC [121]</a:t>
            </a:r>
            <a:endParaRPr/>
          </a:p>
        </p:txBody>
      </p:sp>
      <p:sp>
        <p:nvSpPr>
          <p:cNvPr id="142" name="Google Shape;142;g395137e6917_0_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g395137e6917_0_5" title="Screenshot 2025-10-22 at 8.22.2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875" y="1825613"/>
            <a:ext cx="5429250" cy="35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395137e6917_0_5" title="Screenshot 2025-10-22 at 8.22.26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0175" y="3287563"/>
            <a:ext cx="5600700" cy="24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Plume modelling: </a:t>
            </a:r>
            <a:r>
              <a:rPr lang="en-US" b="1">
                <a:latin typeface="Work Sans"/>
                <a:ea typeface="Work Sans"/>
                <a:cs typeface="Work Sans"/>
                <a:sym typeface="Work Sans"/>
              </a:rPr>
              <a:t>Dougal Greer 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50" name="Google Shape;150;p9"/>
          <p:cNvSpPr txBox="1">
            <a:spLocks noGrp="1"/>
          </p:cNvSpPr>
          <p:nvPr>
            <p:ph type="body" idx="1"/>
          </p:nvPr>
        </p:nvSpPr>
        <p:spPr>
          <a:xfrm>
            <a:off x="838200" y="1690675"/>
            <a:ext cx="10515600" cy="43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100">
                <a:latin typeface="Work Sans"/>
                <a:ea typeface="Work Sans"/>
                <a:cs typeface="Work Sans"/>
                <a:sym typeface="Work Sans"/>
              </a:rPr>
              <a:t>Greer: </a:t>
            </a:r>
            <a:r>
              <a:rPr lang="en-US" sz="1900">
                <a:latin typeface="Arial"/>
                <a:ea typeface="Arial"/>
                <a:cs typeface="Arial"/>
                <a:sym typeface="Arial"/>
              </a:rPr>
              <a:t>Modelling is only as good as the inputs. 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Some of the key concern with inputs: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wave period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calibration (the “99th” percentile)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AutoNum type="alphaLcPeriod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3 input samples sediment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Neither the plume model nor the worst-case model is fit for purpose.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Worst Case is not Worst case.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No assessment of salinity.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>
                <a:latin typeface="Arial"/>
                <a:ea typeface="Arial"/>
                <a:cs typeface="Arial"/>
                <a:sym typeface="Arial"/>
              </a:rPr>
              <a:t>Luick: flocculation uncertain. 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249" y="5655925"/>
            <a:ext cx="2214000" cy="10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4500" y="5272452"/>
            <a:ext cx="2467500" cy="137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FastTrack Document" ma:contentTypeID="0x010100E106A414AAFDB04FBE306619CD48353E002F0A2382F357314CA07B1E1FA9C121DE" ma:contentTypeVersion="27" ma:contentTypeDescription="" ma:contentTypeScope="" ma:versionID="21ae3e79b5728783d19ab13fc3532403">
  <xsd:schema xmlns:xsd="http://www.w3.org/2001/XMLSchema" xmlns:xs="http://www.w3.org/2001/XMLSchema" xmlns:p="http://schemas.microsoft.com/office/2006/metadata/properties" xmlns:ns1="http://schemas.microsoft.com/sharepoint/v3" xmlns:ns2="3f9f7acc-4d99-40e6-b6e9-12f826063963" xmlns:ns3="5ae100dd-7238-47d4-864c-a888c323434e" xmlns:ns4="2deeec1d-cb6f-4242-aff8-c2598d059fcc" targetNamespace="http://schemas.microsoft.com/office/2006/metadata/properties" ma:root="true" ma:fieldsID="24980821ddaff97f90051897abad9028" ns1:_="" ns2:_="" ns3:_="" ns4:_="">
    <xsd:import namespace="http://schemas.microsoft.com/sharepoint/v3"/>
    <xsd:import namespace="3f9f7acc-4d99-40e6-b6e9-12f826063963"/>
    <xsd:import namespace="5ae100dd-7238-47d4-864c-a888c323434e"/>
    <xsd:import namespace="2deeec1d-cb6f-4242-aff8-c2598d059fcc"/>
    <xsd:element name="properties">
      <xsd:complexType>
        <xsd:sequence>
          <xsd:element name="documentManagement">
            <xsd:complexType>
              <xsd:all>
                <xsd:element ref="ns2:FastTrackTopic" minOccurs="0"/>
                <xsd:element ref="ns2:FastTrackWebPage" minOccurs="0"/>
                <xsd:element ref="ns2:PRA" minOccurs="0"/>
                <xsd:element ref="ns2:FastTrackAppID" minOccurs="0"/>
                <xsd:element ref="ns2:FastTrackAppTitle" minOccurs="0"/>
                <xsd:element ref="ns2:FastTrackAppType" minOccurs="0"/>
                <xsd:element ref="ns1:Company" minOccurs="0"/>
                <xsd:element ref="ns2:FastTrackActs" minOccurs="0"/>
                <xsd:element ref="ns3:_dlc_DocIdPersistId" minOccurs="0"/>
                <xsd:element ref="ns3:_dlc_DocId" minOccurs="0"/>
                <xsd:element ref="ns3:_dlc_DocIdUrl" minOccurs="0"/>
                <xsd:element ref="ns4:MediaServiceMetadata" minOccurs="0"/>
                <xsd:element ref="ns4:MediaServiceFastMetadata" minOccurs="0"/>
                <xsd:element ref="ns4:MediaServiceSearchProperties" minOccurs="0"/>
                <xsd:element ref="ns4:MediaServiceObjectDetectorVersions" minOccurs="0"/>
                <xsd:element ref="ns4:lcf76f155ced4ddcb4097134ff3c332f" minOccurs="0"/>
                <xsd:element ref="ns3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date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pany" ma:index="8" nillable="true" ma:displayName="Company" ma:internalName="Compan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9f7acc-4d99-40e6-b6e9-12f826063963" elementFormDefault="qualified">
    <xsd:import namespace="http://schemas.microsoft.com/office/2006/documentManagement/types"/>
    <xsd:import namespace="http://schemas.microsoft.com/office/infopath/2007/PartnerControls"/>
    <xsd:element name="FastTrackTopic" ma:index="2" nillable="true" ma:displayName="Fast Track Topic" ma:format="Dropdown" ma:internalName="FastTrackTopic">
      <xsd:simpleType>
        <xsd:restriction base="dms:Choice">
          <xsd:enumeration value="Contract Management"/>
          <xsd:enumeration value="Project Planning"/>
          <xsd:enumeration value="Close Out"/>
          <xsd:enumeration value="Applicant Communication"/>
          <xsd:enumeration value="Redacted Application Documents"/>
          <xsd:enumeration value="Media and General Communications"/>
          <xsd:enumeration value="Local Authority Communication"/>
          <xsd:enumeration value="Application Documents"/>
          <xsd:enumeration value="Complete Assessment"/>
          <xsd:enumeration value="Government Agency Communication"/>
          <xsd:enumeration value="Expert Panel Communication"/>
          <xsd:enumeration value="Media and General Communications"/>
          <xsd:enumeration value="Identification of Parties"/>
          <xsd:enumeration value="Comments from Parties"/>
          <xsd:enumeration value="Process Updates"/>
          <xsd:enumeration value="Invitation for Comment"/>
          <xsd:enumeration value="Local Authority Communication"/>
          <xsd:enumeration value="Government Agency Communication"/>
          <xsd:enumeration value="Expert Panel Communication"/>
          <xsd:enumeration value="Applicant Communication"/>
          <xsd:enumeration value="unsolicited communication"/>
          <xsd:enumeration value="Contractor Payments"/>
          <xsd:enumeration value="Cost Objections"/>
          <xsd:enumeration value="Project Finance"/>
          <xsd:enumeration value="Expert Panel Payments"/>
          <xsd:enumeration value="Applicant Cost Recovery"/>
          <xsd:enumeration value="Other Payments"/>
          <xsd:enumeration value="Internal Communication"/>
          <xsd:enumeration value="Local Authority Communication"/>
          <xsd:enumeration value="Further Information Requests"/>
          <xsd:enumeration value="Draft Application"/>
          <xsd:enumeration value="Applicant Communication"/>
          <xsd:enumeration value="Government Agency Communication"/>
          <xsd:enumeration value="Final Decision"/>
          <xsd:enumeration value="Applicant Communication"/>
          <xsd:enumeration value="Expert Panel Communication"/>
          <xsd:enumeration value="Draft Conditions"/>
          <xsd:enumeration value="Decision Release"/>
          <xsd:enumeration value="Draft Decision"/>
          <xsd:enumeration value="Resource consent, designation and certificate of compliance"/>
          <xsd:enumeration value="Media and General Communications"/>
          <xsd:enumeration value="Communication with Parties"/>
          <xsd:enumeration value="EPA Advice"/>
          <xsd:enumeration value="Local Authority Advice"/>
          <xsd:enumeration value="Decision and Appeal"/>
          <xsd:enumeration value="Reports and Advice"/>
          <xsd:enumeration value="Panel Correspondence"/>
          <xsd:enumeration value="Invited Comments"/>
          <xsd:enumeration value="Redacted Application Documents"/>
          <xsd:enumeration value="Government Agency Communication"/>
          <xsd:enumeration value="Applicant Communication"/>
          <xsd:enumeration value="Communication with Parties"/>
          <xsd:enumeration value="Local Authority Communication"/>
          <xsd:enumeration value="Expert Panel Communication"/>
          <xsd:enumeration value="Applicant Communication"/>
          <xsd:enumeration value="Further Information Requests"/>
          <xsd:enumeration value="Local Authority Communication"/>
          <xsd:enumeration value="Communication with Parties"/>
          <xsd:enumeration value="Government Agency Communication"/>
          <xsd:enumeration value="Expert reports and advice"/>
          <xsd:enumeration value="Local Authority Report and Advice"/>
          <xsd:enumeration value="Expert Panel Communication"/>
          <xsd:enumeration value="Applicant Communication"/>
          <xsd:enumeration value="Expert Panel Communication"/>
          <xsd:enumeration value="Communication with Parties"/>
          <xsd:enumeration value="Media and General Communications"/>
          <xsd:enumeration value="Iwi Authority Communication"/>
          <xsd:enumeration value="Appointments"/>
          <xsd:enumeration value="COI Register"/>
          <xsd:enumeration value="Register of Commissioners"/>
          <xsd:enumeration value="Local Authority Communication"/>
          <xsd:enumeration value="Convener Communication"/>
          <xsd:enumeration value="Government Agency Communication"/>
          <xsd:enumeration value="Pre-Hearing"/>
          <xsd:enumeration value="Media and General Communications"/>
          <xsd:enumeration value="Evidence"/>
          <xsd:enumeration value="Documents Presented at Hearing"/>
          <xsd:enumeration value="Applicant Communication"/>
          <xsd:enumeration value="Contractor Communication"/>
          <xsd:enumeration value="Government Agency Communication"/>
          <xsd:enumeration value="Hearing Operations"/>
          <xsd:enumeration value="Hearing Schedule"/>
          <xsd:enumeration value="Transcript and Recordings and Proceedings"/>
          <xsd:enumeration value="Internal Communication"/>
          <xsd:enumeration value="Communication with Parties"/>
          <xsd:enumeration value="Internal Communication"/>
          <xsd:enumeration value="Appeals"/>
          <xsd:enumeration value="Communication with Parties"/>
          <xsd:enumeration value="Applicant Communication"/>
          <xsd:enumeration value="Local Authority Communication"/>
          <xsd:enumeration value="Media and General Communications"/>
          <xsd:enumeration value="COI Register"/>
          <xsd:enumeration value="Travel and Accommodation"/>
          <xsd:enumeration value="Expert Panel Issued Documents"/>
          <xsd:enumeration value="Government Agency Communication"/>
          <xsd:enumeration value="Meetings"/>
          <xsd:enumeration value="Administration"/>
          <xsd:enumeration value="Applicant"/>
          <xsd:enumeration value="Panel Members"/>
          <xsd:enumeration value="Contractor Communication"/>
          <xsd:enumeration value="Local Authority Communication"/>
          <xsd:enumeration value="Expert Panel Communication"/>
          <xsd:enumeration value="Internal Communication"/>
          <xsd:enumeration value="Applicant Communication"/>
          <xsd:enumeration value="Communication with Parties"/>
          <xsd:enumeration value="Evidence"/>
          <xsd:enumeration value="Hearing Planning"/>
        </xsd:restriction>
      </xsd:simpleType>
    </xsd:element>
    <xsd:element name="FastTrackWebPage" ma:index="3" nillable="true" ma:displayName="Fast Track Web Page" ma:format="Dropdown" ma:internalName="FastTrackWebPage">
      <xsd:simpleType>
        <xsd:restriction base="dms:Choice">
          <xsd:enumeration value="Application"/>
          <xsd:enumeration value="Comments from invited parties"/>
          <xsd:enumeration value="Correspondence to and from the panel"/>
          <xsd:enumeration value="Expert Panel"/>
          <xsd:enumeration value="Draft conditions"/>
          <xsd:enumeration value="Reports and advice"/>
          <xsd:enumeration value="Decision notice"/>
          <xsd:enumeration value="Hearing"/>
          <xsd:enumeration value="Appeal"/>
          <xsd:enumeration value="Appeal - Expert conferencing"/>
          <xsd:enumeration value="Applicant Responses"/>
        </xsd:restriction>
      </xsd:simpleType>
    </xsd:element>
    <xsd:element name="PRA" ma:index="4" nillable="true" ma:displayName="PRA" ma:internalName="PRA">
      <xsd:simpleType>
        <xsd:restriction base="dms:Text">
          <xsd:maxLength value="255"/>
        </xsd:restriction>
      </xsd:simpleType>
    </xsd:element>
    <xsd:element name="FastTrackAppID" ma:index="5" nillable="true" ma:displayName="Unique Project ID" ma:internalName="FastTrackAppID">
      <xsd:simpleType>
        <xsd:restriction base="dms:Text">
          <xsd:maxLength value="255"/>
        </xsd:restriction>
      </xsd:simpleType>
    </xsd:element>
    <xsd:element name="FastTrackAppTitle" ma:index="6" nillable="true" ma:displayName="Project Name/Title" ma:internalName="FastTrackAppTitle">
      <xsd:simpleType>
        <xsd:restriction base="dms:Text">
          <xsd:maxLength value="255"/>
        </xsd:restriction>
      </xsd:simpleType>
    </xsd:element>
    <xsd:element name="FastTrackAppType" ma:index="7" nillable="true" ma:displayName="Application Type" ma:format="Dropdown" ma:internalName="FastTrackAppType">
      <xsd:simpleType>
        <xsd:restriction base="dms:Choice">
          <xsd:enumeration value="Referral"/>
          <xsd:enumeration value="Substantive"/>
        </xsd:restriction>
      </xsd:simpleType>
    </xsd:element>
    <xsd:element name="FastTrackActs" ma:index="9" nillable="true" ma:displayName="Fast Track Acts" ma:internalName="FastTrackAct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Resource Management Act 1991"/>
                    <xsd:enumeration value="Resource Management Act 1991 - Notice of Requirement"/>
                    <xsd:enumeration value="Heritage New Zealand Pouhere Taonga Act 2014"/>
                    <xsd:enumeration value="The Wildlife Act 1953"/>
                    <xsd:enumeration value="The Conservation Act 1987"/>
                    <xsd:enumeration value="The Reserves Act 1977"/>
                    <xsd:enumeration value="The Exclusive Economic Zone and Continental Shelf (Environmental Effects) Act 2012"/>
                    <xsd:enumeration value="The Crown Minerals Act 1991"/>
                    <xsd:enumeration value="The Fisheries Act 1996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100dd-7238-47d4-864c-a888c323434e" elementFormDefault="qualified">
    <xsd:import namespace="http://schemas.microsoft.com/office/2006/documentManagement/types"/>
    <xsd:import namespace="http://schemas.microsoft.com/office/infopath/2007/PartnerControls"/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" ma:index="17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axCatchAll" ma:index="25" nillable="true" ma:displayName="Taxonomy Catch All Column" ma:hidden="true" ma:list="{6332c9e0-a3cb-41c5-b68a-59db140cf3a4}" ma:internalName="TaxCatchAll" ma:showField="CatchAllData" ma:web="5ae100dd-7238-47d4-864c-a888c32343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eeec1d-cb6f-4242-aff8-c2598d059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12b3a59-6397-4d15-930a-dc7894fa5f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ate" ma:index="30" nillable="true" ma:displayName="date" ma:format="DateOnly" ma:internalName="date">
      <xsd:simpleType>
        <xsd:restriction base="dms:DateTime"/>
      </xsd:simpleType>
    </xsd:element>
    <xsd:element name="MediaLengthInSeconds" ma:index="3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3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eeec1d-cb6f-4242-aff8-c2598d059fcc">
      <Terms xmlns="http://schemas.microsoft.com/office/infopath/2007/PartnerControls"/>
    </lcf76f155ced4ddcb4097134ff3c332f>
    <Company xmlns="http://schemas.microsoft.com/sharepoint/v3">TRANS-TASMAN RESOURCES LIMITED</Company>
    <TaxCatchAll xmlns="5ae100dd-7238-47d4-864c-a888c323434e" xsi:nil="true"/>
    <FastTrackWebPage xmlns="3f9f7acc-4d99-40e6-b6e9-12f826063963" xsi:nil="true"/>
    <PRA xmlns="3f9f7acc-4d99-40e6-b6e9-12f826063963" xsi:nil="true"/>
    <FastTrackAppType xmlns="3f9f7acc-4d99-40e6-b6e9-12f826063963">Substantive Approval</FastTrackAppType>
    <date xmlns="2deeec1d-cb6f-4242-aff8-c2598d059fcc" xsi:nil="true"/>
    <FastTrackAppID xmlns="3f9f7acc-4d99-40e6-b6e9-12f826063963">FTAA-2504-1048</FastTrackAppID>
    <FastTrackAppTitle xmlns="3f9f7acc-4d99-40e6-b6e9-12f826063963">Taranaki VTM Project</FastTrackAppTitle>
    <FastTrackActs xmlns="3f9f7acc-4d99-40e6-b6e9-12f826063963">
      <Value>The Exclusive Economic Zone and Continental Shelf (Environmental Effects) Act 2012</Value>
    </FastTrackActs>
    <FastTrackTopic xmlns="3f9f7acc-4d99-40e6-b6e9-12f826063963" xsi:nil="true"/>
    <_dlc_DocId xmlns="5ae100dd-7238-47d4-864c-a888c323434e">EPANZ-1167831518-41618</_dlc_DocId>
    <_dlc_DocIdUrl xmlns="5ae100dd-7238-47d4-864c-a888c323434e">
      <Url>https://epaintune.sharepoint.com/sites/EPA/_layouts/15/DocIdRedir.aspx?ID=EPANZ-1167831518-41618</Url>
      <Description>EPANZ-1167831518-41618</Description>
    </_dlc_DocIdUrl>
  </documentManagement>
</p:properties>
</file>

<file path=customXml/itemProps1.xml><?xml version="1.0" encoding="utf-8"?>
<ds:datastoreItem xmlns:ds="http://schemas.openxmlformats.org/officeDocument/2006/customXml" ds:itemID="{B43E4E31-B18D-4D85-BC2E-F29598D675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C34885-A3AB-4290-8633-7AAF70351C34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8B5110B-D0B7-4609-A113-E6BD97016B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f9f7acc-4d99-40e6-b6e9-12f826063963"/>
    <ds:schemaRef ds:uri="5ae100dd-7238-47d4-864c-a888c323434e"/>
    <ds:schemaRef ds:uri="2deeec1d-cb6f-4242-aff8-c2598d059f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DC14B2C-D876-4629-B186-9D0A3E92CDFF}">
  <ds:schemaRefs>
    <ds:schemaRef ds:uri="http://schemas.microsoft.com/office/2006/metadata/properties"/>
    <ds:schemaRef ds:uri="http://schemas.microsoft.com/office/infopath/2007/PartnerControls"/>
    <ds:schemaRef ds:uri="2deeec1d-cb6f-4242-aff8-c2598d059fcc"/>
    <ds:schemaRef ds:uri="http://schemas.microsoft.com/sharepoint/v3"/>
    <ds:schemaRef ds:uri="5ae100dd-7238-47d4-864c-a888c323434e"/>
    <ds:schemaRef ds:uri="3f9f7acc-4d99-40e6-b6e9-12f82606396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</Words>
  <Application>Microsoft Office PowerPoint</Application>
  <PresentationFormat>Widescreen</PresentationFormat>
  <Paragraphs>70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Work Sans</vt:lpstr>
      <vt:lpstr>Calibri</vt:lpstr>
      <vt:lpstr>Arial</vt:lpstr>
      <vt:lpstr>Office Theme</vt:lpstr>
      <vt:lpstr>Greenpeace Aotearoa Incorporated and  Kiwis Against Seabed Mining </vt:lpstr>
      <vt:lpstr>PowerPoint Presentation</vt:lpstr>
      <vt:lpstr>PowerPoint Presentation</vt:lpstr>
      <vt:lpstr>Operations and Economics</vt:lpstr>
      <vt:lpstr>Sufficiently significant and out of proportion </vt:lpstr>
      <vt:lpstr>Best Available Information? </vt:lpstr>
      <vt:lpstr>same proposal, new application </vt:lpstr>
      <vt:lpstr>Appendx 3,  2021 NZSC [121]</vt:lpstr>
      <vt:lpstr>Plume modelling: Dougal Greer </vt:lpstr>
      <vt:lpstr>Marine Mammals: Dr Leigh Torres </vt:lpstr>
      <vt:lpstr>Seabirds: John Cockrem  </vt:lpstr>
      <vt:lpstr>Benthic Ecology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Ruby Haazen</dc:creator>
  <cp:lastModifiedBy>Christina Smits</cp:lastModifiedBy>
  <cp:revision>1</cp:revision>
  <dcterms:created xsi:type="dcterms:W3CDTF">2025-10-20T20:49:39Z</dcterms:created>
  <dcterms:modified xsi:type="dcterms:W3CDTF">2025-10-22T02:42:55Z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0x010100E106A414AAFDB04FBE306619CD48353E002F0A2382F357314CA07B1E1FA9C121DE</vt:lpwstr>
  </property>
  <property fmtid="{D5CDD505-2E9C-101B-9397-08002B2CF9AE}" pid="3" name="_dlc_DocIdItemGuid">
    <vt:lpwstr>70c9012c-05c6-48d3-ad00-fbc582b01a44</vt:lpwstr>
  </property>
  <property fmtid="{D5CDD505-2E9C-101B-9397-08002B2CF9AE}" pid="4" name="MediaServiceImageTags">
    <vt:lpwstr/>
  </property>
</Properties>
</file>