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5"/>
    <p:sldMasterId id="2147483730" r:id="rId6"/>
    <p:sldMasterId id="2147483747" r:id="rId7"/>
  </p:sldMasterIdLst>
  <p:notesMasterIdLst>
    <p:notesMasterId r:id="rId19"/>
  </p:notesMasterIdLst>
  <p:handoutMasterIdLst>
    <p:handoutMasterId r:id="rId20"/>
  </p:handoutMasterIdLst>
  <p:sldIdLst>
    <p:sldId id="2847" r:id="rId8"/>
    <p:sldId id="2882" r:id="rId9"/>
    <p:sldId id="2891" r:id="rId10"/>
    <p:sldId id="2838" r:id="rId11"/>
    <p:sldId id="2890" r:id="rId12"/>
    <p:sldId id="2884" r:id="rId13"/>
    <p:sldId id="2889" r:id="rId14"/>
    <p:sldId id="2878" r:id="rId15"/>
    <p:sldId id="259" r:id="rId16"/>
    <p:sldId id="2887" r:id="rId17"/>
    <p:sldId id="2846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BC532F-0562-427D-B78D-0197A14CE12D}" v="11" dt="2025-10-21T19:00:15.7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6185" autoAdjust="0"/>
  </p:normalViewPr>
  <p:slideViewPr>
    <p:cSldViewPr snapToGrid="0">
      <p:cViewPr varScale="1">
        <p:scale>
          <a:sx n="80" d="100"/>
          <a:sy n="80" d="100"/>
        </p:scale>
        <p:origin x="91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10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ECF975-1A8E-4054-A16A-56643DD8D1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FA63EA-D16D-495F-ADFA-CCAF652B2E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735" y="1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A67B7-F1A3-4529-85F3-562AE447E4A7}" type="datetimeFigureOut">
              <a:rPr lang="en-NZ" smtClean="0"/>
              <a:t>22/10/2025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FFC5D-90D3-4AEC-A3F4-22F5DFF6C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431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30305D-2433-456F-8058-9C7E0B3C7C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735" y="8829431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6A4F8-E695-4F7E-ABA1-2755F79214A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480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5" y="1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9D432-2644-4C15-AF77-36307D234E9A}" type="datetimeFigureOut">
              <a:rPr lang="en-NZ" smtClean="0"/>
              <a:t>22/10/2025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5"/>
            <a:ext cx="5608320" cy="366045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431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5" y="8829431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30CDC-40F2-475F-93CE-EF66B452A0B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179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NZ" sz="1100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30CDC-40F2-475F-93CE-EF66B452A0B0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1906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F0388-BA2A-F874-B9E0-8B3985AD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2EA064-ACE6-1BD5-B740-361D60905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D18CF7-49D7-3D6A-6307-42CC0BD66F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1CEF3-400E-767F-497E-40705A07A7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1920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30CDC-40F2-475F-93CE-EF66B452A0B0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6837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B8D9F-EA37-6633-B5CD-CCF4269DD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6562F8-B63B-108D-B8EB-9FEDC90A9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061727-F4D5-9081-FE8D-D5734A176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AEF6C-BE48-DCD3-3307-66E09A011B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2375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4F1DD-983C-FD4D-9E48-3112DA89B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F9E8FC-788E-33F6-0883-0FC5CFB8BE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5DC96F-8871-AF20-4334-8B141EEB4E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ED008-C68B-932B-602C-9F6C2C8A50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7108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100" dirty="0">
              <a:effectLst/>
              <a:latin typeface="Arial Narrow" panose="020B0606020202030204" pitchFamily="34" charset="0"/>
              <a:ea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30CDC-40F2-475F-93CE-EF66B452A0B0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1045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CD711-A9E8-50C0-76B1-C9A0F62D4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870F2-75DE-7A99-E386-C9AB61D478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1BDC64-F21E-0EAA-3C97-20A2F0C4AD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D6223-2772-2E37-032E-253F6156D2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2592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5008B-EAE3-AE77-78A1-5D27A164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DDC9B7-C5AE-07EE-2A98-64DF9455EA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176D56-9F41-9B4F-2DAE-EB4B24631D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B650F-3F2D-6675-7205-43D4D18BD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8624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C3792-CA76-E162-BF0D-C910DFE21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E83FFC-21EC-FD7B-DD76-628964BBC2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063944-1F68-39A2-7AB7-FBDC2D08C7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CCE7D-14F0-56DF-F75F-BFB4E6B7F6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3288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D8173-5F4E-44B9-018F-A0706C318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2FE7E4-C074-DE73-5FB7-C69C297984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8208D0-17A7-73E3-2E98-76B556074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BDC91-41C6-F0E3-75F7-D57980B01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0665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30CDC-40F2-475F-93CE-EF66B452A0B0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574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4306442-D982-6CEF-DC14-D3DF90830C4E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7083B83-7E92-F3D9-3479-80D38BE7A38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EE4E8F6F-4926-ACFF-8CFE-1A0815ECAB01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BFA13FE-5AD1-874B-6190-80F01DE1F06D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CBAAF90-2F84-6FED-C790-2345632226B2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28EA16B4-9625-01DF-DAD4-FD038257CE6A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8623F64C-3F99-4E6F-A6DE-B5443812B72F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5" name="Freeform 21">
            <a:extLst>
              <a:ext uri="{FF2B5EF4-FFF2-40B4-BE49-F238E27FC236}">
                <a16:creationId xmlns:a16="http://schemas.microsoft.com/office/drawing/2014/main" id="{2639F1AA-4DA7-6188-A9FF-3252504B1017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7">
            <a:extLst>
              <a:ext uri="{FF2B5EF4-FFF2-40B4-BE49-F238E27FC236}">
                <a16:creationId xmlns:a16="http://schemas.microsoft.com/office/drawing/2014/main" id="{3544F182-AC9A-60AB-557F-6E71B84382E7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9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0050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1646625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48809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4498862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27208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11542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92059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/>
              <a:t>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4CF75428-5BE0-934D-BB71-675F8E23A386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94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9A85C5CA-AE29-AB4C-8F85-0373C72001D8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79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75594855-01E8-5A4B-B2B8-E2ECEF879100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9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8446-696E-6942-B6C8-CC9CAD0B34E0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B84F1BD-4762-9A17-3916-892F785362B9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3F30977D-730E-5056-415D-FDABA83514B6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F9EE6B05-45FC-F766-190D-DB9B2EE7B1E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A9F0238-1C29-4004-376E-2A290A8585D3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7E6C861-C0A1-D931-8B8A-5CE261A45C4D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A6523299-1C8E-5380-887D-C320C2D1B54B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7095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C1583C39-01BF-7F43-854C-FBB4E9AB6B0C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733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4B103E64-1627-9140-8127-1849FED275E1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43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F5592931-05C6-8543-8B6E-A8BD29BD5C2B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247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55768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47723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21156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240651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48532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41323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407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2931-05C6-8543-8B6E-A8BD29BD5C2B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3BD7C1-C1B8-1D5D-01AF-276C4CCC1CBF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7CF86106-6B38-7715-CFDC-C8EF63E03956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377B947C-1814-C7A5-9E37-FFB7F5F010B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14">
            <a:extLst>
              <a:ext uri="{FF2B5EF4-FFF2-40B4-BE49-F238E27FC236}">
                <a16:creationId xmlns:a16="http://schemas.microsoft.com/office/drawing/2014/main" id="{A62C0C78-C3C0-2FD4-AAA0-A2F1B4C0B154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871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00349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643448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20971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87268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46013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03725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35785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853545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46781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87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13900"/>
      </p:ext>
    </p:extLst>
  </p:cSld>
  <p:clrMapOvr>
    <a:masterClrMapping/>
  </p:clrMapOvr>
  <p:hf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97492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15097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1593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377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56068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0804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1383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41444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541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DF68-3089-814D-8A14-C651FE91885E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6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  <p:sldLayoutId id="2147483727" r:id="rId20"/>
    <p:sldLayoutId id="2147483728" r:id="rId21"/>
    <p:sldLayoutId id="2147483729" r:id="rId2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319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9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9254" y="1640992"/>
            <a:ext cx="521349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618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0486" y="1046048"/>
            <a:ext cx="6862344" cy="407611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55645">
              <a:lnSpc>
                <a:spcPct val="100000"/>
              </a:lnSpc>
              <a:spcBef>
                <a:spcPts val="105"/>
              </a:spcBef>
            </a:pPr>
            <a:r>
              <a:rPr lang="en-NZ" dirty="0"/>
              <a:t>Introductory comments for Fast-track Panel</a:t>
            </a:r>
            <a:br>
              <a:rPr lang="en-NZ" dirty="0"/>
            </a:br>
            <a:br>
              <a:rPr lang="en-NZ" dirty="0"/>
            </a:br>
            <a:r>
              <a:rPr lang="en-NZ" dirty="0"/>
              <a:t>22 Oct 2025</a:t>
            </a:r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76206" y="0"/>
            <a:ext cx="617220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CCEA2-0AFB-DBF0-F3BE-8D80848F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7888DD-8537-0577-7ED0-DAB0ACC49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5841"/>
          </a:xfrm>
        </p:spPr>
        <p:txBody>
          <a:bodyPr>
            <a:normAutofit/>
          </a:bodyPr>
          <a:lstStyle/>
          <a:p>
            <a:r>
              <a:rPr lang="en-NZ" dirty="0"/>
              <a:t>Process, tikanga and next steps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B086E-6302-FA10-B6AB-F0B9874D1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5441"/>
            <a:ext cx="9330962" cy="5311036"/>
          </a:xfrm>
        </p:spPr>
        <p:txBody>
          <a:bodyPr>
            <a:normAutofit/>
          </a:bodyPr>
          <a:lstStyle/>
          <a:p>
            <a:r>
              <a:rPr lang="en-NZ" sz="2000" dirty="0"/>
              <a:t>The Panel has requested further information from iwi that is best understood through ā-</a:t>
            </a:r>
            <a:r>
              <a:rPr lang="en-NZ" sz="2000" dirty="0" err="1"/>
              <a:t>kanohi</a:t>
            </a:r>
            <a:r>
              <a:rPr lang="en-NZ" sz="2000" dirty="0"/>
              <a:t> kōrero with the iwi parties – tikanga is a central feature of this process</a:t>
            </a:r>
          </a:p>
          <a:p>
            <a:r>
              <a:rPr lang="en-NZ" sz="2000" dirty="0"/>
              <a:t>This expertise cannot be meaningfully covered in our session today – we invite the Panel to hui further with </a:t>
            </a:r>
            <a:r>
              <a:rPr lang="en-NZ" sz="2000" dirty="0" err="1"/>
              <a:t>Ngaa</a:t>
            </a:r>
            <a:r>
              <a:rPr lang="en-NZ" sz="2000" dirty="0"/>
              <a:t> </a:t>
            </a:r>
            <a:r>
              <a:rPr lang="en-NZ" sz="2000" dirty="0" err="1"/>
              <a:t>Rauru</a:t>
            </a:r>
            <a:r>
              <a:rPr lang="en-NZ" sz="2000" dirty="0"/>
              <a:t> </a:t>
            </a:r>
            <a:r>
              <a:rPr lang="en-NZ" sz="2000" dirty="0" err="1"/>
              <a:t>Kiitahi</a:t>
            </a:r>
            <a:r>
              <a:rPr lang="en-NZ" sz="2000" dirty="0"/>
              <a:t> and our </a:t>
            </a:r>
            <a:r>
              <a:rPr lang="en-NZ" sz="2000" dirty="0" err="1"/>
              <a:t>whanaunga</a:t>
            </a:r>
            <a:r>
              <a:rPr lang="en-NZ" sz="2000" dirty="0"/>
              <a:t> iwi and </a:t>
            </a:r>
            <a:r>
              <a:rPr lang="en-NZ" sz="2000" dirty="0" err="1"/>
              <a:t>hapuu</a:t>
            </a:r>
            <a:r>
              <a:rPr lang="en-NZ" sz="2000" dirty="0"/>
              <a:t>, at place</a:t>
            </a:r>
          </a:p>
          <a:p>
            <a:r>
              <a:rPr lang="en-NZ" sz="2000" dirty="0"/>
              <a:t>Expert conferencing, including:</a:t>
            </a:r>
          </a:p>
          <a:p>
            <a:pPr lvl="1" fontAlgn="base"/>
            <a:r>
              <a:rPr lang="en-GB" dirty="0"/>
              <a:t>Economic Evidence </a:t>
            </a:r>
          </a:p>
          <a:p>
            <a:pPr lvl="1" fontAlgn="base"/>
            <a:r>
              <a:rPr lang="en-GB" sz="1800" dirty="0"/>
              <a:t>Other matters</a:t>
            </a:r>
            <a:endParaRPr lang="en-NZ" sz="1800" dirty="0"/>
          </a:p>
          <a:p>
            <a:r>
              <a:rPr lang="en-NZ" sz="2000" dirty="0"/>
              <a:t>Expert conferencing regarding economics – efficient and effective way to address areas of disagreement.  Online caucusing if possible, and / or in writing.  Dr Nana and others, availability issues</a:t>
            </a:r>
          </a:p>
          <a:p>
            <a:r>
              <a:rPr lang="en-NZ" sz="2000" dirty="0"/>
              <a:t>Hearing on outstanding issues, including Treaty settlements and fisheries, as well as matters above</a:t>
            </a:r>
          </a:p>
        </p:txBody>
      </p:sp>
    </p:spTree>
    <p:extLst>
      <p:ext uri="{BB962C8B-B14F-4D97-AF65-F5344CB8AC3E}">
        <p14:creationId xmlns:p14="http://schemas.microsoft.com/office/powerpoint/2010/main" val="1823494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974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172200" cy="6858000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id="{84D3942C-1619-4682-ADF8-3BAD11B7EAF1}"/>
              </a:ext>
            </a:extLst>
          </p:cNvPr>
          <p:cNvSpPr txBox="1">
            <a:spLocks/>
          </p:cNvSpPr>
          <p:nvPr/>
        </p:nvSpPr>
        <p:spPr>
          <a:xfrm>
            <a:off x="6400800" y="1981200"/>
            <a:ext cx="5638800" cy="2482283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Ubuntu"/>
                <a:ea typeface="+mj-ea"/>
                <a:cs typeface="Ubuntu"/>
              </a:defRPr>
            </a:lvl1pPr>
          </a:lstStyle>
          <a:p>
            <a:pPr marL="12700" marR="5080" lvl="0" indent="0" algn="l" defTabSz="914400" rtl="0" eaLnBrk="1" fontAlgn="auto" latinLnBrk="0" hangingPunct="1">
              <a:lnSpc>
                <a:spcPts val="6480"/>
              </a:lnSpc>
              <a:spcBef>
                <a:spcPts val="9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NZ" sz="6000" b="0" i="0" u="none" strike="noStrike" kern="0" cap="none" spc="-2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/>
                <a:ea typeface="+mj-ea"/>
              </a:rPr>
            </a:br>
            <a:br>
              <a:rPr kumimoji="0" lang="en-NZ" sz="6000" b="0" i="0" u="none" strike="noStrike" kern="0" cap="none" spc="-25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/>
                <a:ea typeface="+mj-ea"/>
              </a:rPr>
            </a:br>
            <a:endParaRPr kumimoji="0" lang="en-NZ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71947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C4CA5-3EF7-EC23-08DE-BCBDD0E19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43B823-6315-7E79-1C55-AE5C71F7D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Overview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37445F-2DA1-5C50-7653-4B9566F13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14" y="1477183"/>
            <a:ext cx="7677526" cy="4874609"/>
          </a:xfrm>
        </p:spPr>
        <p:txBody>
          <a:bodyPr>
            <a:normAutofit/>
          </a:bodyPr>
          <a:lstStyle/>
          <a:p>
            <a:pPr lvl="0" fontAlgn="base"/>
            <a:r>
              <a:rPr lang="en-NZ" dirty="0"/>
              <a:t>Our focus today is on process, tikanga and next steps</a:t>
            </a:r>
          </a:p>
          <a:p>
            <a:pPr lvl="0" fontAlgn="base"/>
            <a:r>
              <a:rPr lang="en-NZ" dirty="0"/>
              <a:t>Brief overview of:</a:t>
            </a:r>
          </a:p>
          <a:p>
            <a:pPr lvl="1" fontAlgn="base"/>
            <a:r>
              <a:rPr lang="en-NZ" dirty="0"/>
              <a:t>Te </a:t>
            </a:r>
            <a:r>
              <a:rPr lang="en-NZ" dirty="0" err="1"/>
              <a:t>Kaahui</a:t>
            </a:r>
            <a:r>
              <a:rPr lang="en-NZ" dirty="0"/>
              <a:t> o </a:t>
            </a:r>
            <a:r>
              <a:rPr lang="en-NZ" dirty="0" err="1"/>
              <a:t>Rauru</a:t>
            </a:r>
            <a:endParaRPr lang="en-NZ" dirty="0"/>
          </a:p>
          <a:p>
            <a:pPr lvl="1" fontAlgn="base"/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Raurutanga</a:t>
            </a:r>
            <a:r>
              <a:rPr lang="en-NZ" dirty="0"/>
              <a:t> </a:t>
            </a:r>
          </a:p>
          <a:p>
            <a:pPr lvl="1" fontAlgn="base"/>
            <a:r>
              <a:rPr lang="en-NZ" dirty="0"/>
              <a:t>Te </a:t>
            </a:r>
            <a:r>
              <a:rPr lang="en-NZ" dirty="0" err="1"/>
              <a:t>Tiriti</a:t>
            </a:r>
            <a:r>
              <a:rPr lang="en-NZ" dirty="0"/>
              <a:t> o Waitangi</a:t>
            </a:r>
          </a:p>
          <a:p>
            <a:pPr lvl="1" fontAlgn="base"/>
            <a:r>
              <a:rPr lang="en-NZ" dirty="0"/>
              <a:t>Existing relationships and interests</a:t>
            </a:r>
          </a:p>
          <a:p>
            <a:pPr lvl="1" fontAlgn="base"/>
            <a:r>
              <a:rPr lang="en-NZ" dirty="0"/>
              <a:t>Te </a:t>
            </a:r>
            <a:r>
              <a:rPr lang="en-NZ" dirty="0" err="1"/>
              <a:t>Kaahui</a:t>
            </a:r>
            <a:r>
              <a:rPr lang="en-NZ" dirty="0"/>
              <a:t> o </a:t>
            </a:r>
            <a:r>
              <a:rPr lang="en-NZ" dirty="0" err="1"/>
              <a:t>Rauru</a:t>
            </a:r>
            <a:r>
              <a:rPr lang="en-NZ" dirty="0"/>
              <a:t> statements</a:t>
            </a:r>
          </a:p>
          <a:p>
            <a:pPr fontAlgn="base"/>
            <a:r>
              <a:rPr lang="en-NZ" dirty="0"/>
              <a:t>Introductory comments on position on application</a:t>
            </a:r>
          </a:p>
          <a:p>
            <a:pPr fontAlgn="base"/>
            <a:r>
              <a:rPr lang="en-NZ" dirty="0"/>
              <a:t>Process, tikanga and next steps</a:t>
            </a:r>
          </a:p>
          <a:p>
            <a:pPr lvl="1" fontAlgn="base"/>
            <a:endParaRPr lang="en-NZ" dirty="0"/>
          </a:p>
          <a:p>
            <a:pPr lvl="0" fontAlgn="base"/>
            <a:endParaRPr lang="en-NZ" dirty="0"/>
          </a:p>
          <a:p>
            <a:pPr lvl="0" fontAlgn="base"/>
            <a:endParaRPr lang="en-NZ" dirty="0"/>
          </a:p>
          <a:p>
            <a:pPr marL="0" indent="0">
              <a:buNone/>
            </a:pP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36123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017C3-A9A2-5D93-AFC3-1627872B1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E69FEA-916A-8C1A-2BDD-114ED130B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Te </a:t>
            </a:r>
            <a:r>
              <a:rPr lang="en-NZ" dirty="0" err="1"/>
              <a:t>Kaahui</a:t>
            </a:r>
            <a:r>
              <a:rPr lang="en-NZ" dirty="0"/>
              <a:t> o </a:t>
            </a:r>
            <a:r>
              <a:rPr lang="en-NZ" dirty="0" err="1"/>
              <a:t>Rauru</a:t>
            </a:r>
            <a:endParaRPr lang="en-N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85A67E-2E9B-77FD-C3F2-E317D993C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14" y="1477183"/>
            <a:ext cx="7677526" cy="4874609"/>
          </a:xfrm>
        </p:spPr>
        <p:txBody>
          <a:bodyPr>
            <a:normAutofit/>
          </a:bodyPr>
          <a:lstStyle/>
          <a:p>
            <a:pPr lvl="0" fontAlgn="base"/>
            <a:r>
              <a:rPr lang="en-NZ" dirty="0"/>
              <a:t>Te </a:t>
            </a:r>
            <a:r>
              <a:rPr lang="en-NZ" dirty="0" err="1"/>
              <a:t>Kaahui</a:t>
            </a:r>
            <a:r>
              <a:rPr lang="en-NZ" dirty="0"/>
              <a:t> o </a:t>
            </a:r>
            <a:r>
              <a:rPr lang="en-NZ" dirty="0" err="1"/>
              <a:t>Rauru</a:t>
            </a:r>
            <a:r>
              <a:rPr lang="en-NZ" dirty="0"/>
              <a:t> Trust acts for the benefit of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Uki</a:t>
            </a:r>
            <a:r>
              <a:rPr lang="en-NZ" dirty="0"/>
              <a:t> o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and holds representative functions, including:  </a:t>
            </a:r>
          </a:p>
          <a:p>
            <a:pPr lvl="1"/>
            <a:r>
              <a:rPr lang="en-NZ" dirty="0"/>
              <a:t>as the PSGE for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established pursuant to the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settlement; </a:t>
            </a:r>
          </a:p>
          <a:p>
            <a:pPr lvl="1"/>
            <a:r>
              <a:rPr lang="en-NZ" dirty="0"/>
              <a:t>as the mandated iwi organisation for the purposes of the Māori Fisheries Act 2004; </a:t>
            </a:r>
          </a:p>
          <a:p>
            <a:pPr lvl="1"/>
            <a:r>
              <a:rPr lang="en-NZ" dirty="0"/>
              <a:t>representing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as an iwi authority for the purposes of the Resource Management Act 1991 and</a:t>
            </a:r>
          </a:p>
          <a:p>
            <a:pPr lvl="1"/>
            <a:r>
              <a:rPr lang="en-NZ" dirty="0"/>
              <a:t>as an applicant on behalf of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for recognition orders under the Marine and Coastal Area (Takutai Moana) Act 2011, including:</a:t>
            </a:r>
          </a:p>
          <a:p>
            <a:pPr lvl="2" fontAlgn="base"/>
            <a:r>
              <a:rPr lang="en-NZ" dirty="0"/>
              <a:t>customary marine title between Te Awanui-a-</a:t>
            </a:r>
            <a:r>
              <a:rPr lang="en-NZ" dirty="0" err="1"/>
              <a:t>Taikehu</a:t>
            </a:r>
            <a:r>
              <a:rPr lang="en-NZ" dirty="0"/>
              <a:t> (</a:t>
            </a:r>
            <a:r>
              <a:rPr lang="en-NZ" dirty="0" err="1"/>
              <a:t>Patea</a:t>
            </a:r>
            <a:r>
              <a:rPr lang="en-NZ" dirty="0"/>
              <a:t> River) in the north, through to the Whanganui River, in the south, out to 12 nautical miles; and</a:t>
            </a:r>
          </a:p>
          <a:p>
            <a:pPr lvl="2" fontAlgn="base"/>
            <a:r>
              <a:rPr lang="en-NZ" dirty="0"/>
              <a:t>protected customary rights for </a:t>
            </a:r>
            <a:r>
              <a:rPr lang="en-NZ" dirty="0" err="1"/>
              <a:t>mahinga</a:t>
            </a:r>
            <a:r>
              <a:rPr lang="en-NZ" dirty="0"/>
              <a:t> kai between Te Awanui-a-</a:t>
            </a:r>
            <a:r>
              <a:rPr lang="en-NZ" dirty="0" err="1"/>
              <a:t>Taikehu</a:t>
            </a:r>
            <a:r>
              <a:rPr lang="en-NZ" dirty="0"/>
              <a:t> (</a:t>
            </a:r>
            <a:r>
              <a:rPr lang="en-NZ" dirty="0" err="1"/>
              <a:t>Patea</a:t>
            </a:r>
            <a:r>
              <a:rPr lang="en-NZ" dirty="0"/>
              <a:t> River) in the north, through to the Whanganui River, in the south, out to 12 nautical miles.</a:t>
            </a:r>
          </a:p>
          <a:p>
            <a:pPr marL="0" indent="0">
              <a:buNone/>
            </a:pPr>
            <a:endParaRPr lang="en-NZ" dirty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79855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dirty="0" err="1">
                <a:latin typeface="+mj-lt"/>
                <a:ea typeface="+mj-ea"/>
                <a:cs typeface="+mj-cs"/>
              </a:rPr>
              <a:t>Ngaa</a:t>
            </a:r>
            <a:r>
              <a:rPr lang="en-US" b="0" kern="1200" dirty="0">
                <a:latin typeface="+mj-lt"/>
                <a:ea typeface="+mj-ea"/>
                <a:cs typeface="+mj-cs"/>
              </a:rPr>
              <a:t> </a:t>
            </a:r>
            <a:r>
              <a:rPr lang="en-US" b="0" kern="1200" dirty="0" err="1">
                <a:latin typeface="+mj-lt"/>
                <a:ea typeface="+mj-ea"/>
                <a:cs typeface="+mj-cs"/>
              </a:rPr>
              <a:t>Raurutanga</a:t>
            </a:r>
            <a:endParaRPr lang="en-US" b="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D14044-5332-B736-FA19-609281A73C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498" r="2" b="2"/>
          <a:stretch>
            <a:fillRect/>
          </a:stretch>
        </p:blipFill>
        <p:spPr>
          <a:xfrm>
            <a:off x="677334" y="609600"/>
            <a:ext cx="8596668" cy="3845718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B56CA2-15A9-3DCA-8B5B-E528D51E80E5}"/>
              </a:ext>
            </a:extLst>
          </p:cNvPr>
          <p:cNvSpPr txBox="1"/>
          <p:nvPr/>
        </p:nvSpPr>
        <p:spPr>
          <a:xfrm>
            <a:off x="677334" y="5367338"/>
            <a:ext cx="8596667" cy="674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te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rangi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ki te whenua,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uta ki tai, ko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nga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mea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katoa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e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tapu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ana,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Ngaa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Rauru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Kiitahi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 ki a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mau</a:t>
            </a:r>
            <a:r>
              <a:rPr 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, ki a </a:t>
            </a:r>
            <a:r>
              <a:rPr 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ita</a:t>
            </a:r>
            <a:endParaRPr lang="en-US" sz="12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0" name="Slide Number Placeholder 5">
            <a:extLst>
              <a:ext uri="{FF2B5EF4-FFF2-40B4-BE49-F238E27FC236}">
                <a16:creationId xmlns:a16="http://schemas.microsoft.com/office/drawing/2014/main" id="{9CEAAA4F-E80B-E819-1BE9-ED8F5C33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82293-20AD-3DF9-5BB3-E081ABE53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615465-2C0E-2A8E-5DB2-CFF6BFF27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Raurutanga</a:t>
            </a:r>
            <a:endParaRPr lang="en-N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8CB901-94F4-D649-3B3C-73D95B2CF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734" y="1500043"/>
            <a:ext cx="7792296" cy="4874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Ngaa</a:t>
            </a:r>
            <a:r>
              <a:rPr lang="en-US" dirty="0"/>
              <a:t> </a:t>
            </a:r>
            <a:r>
              <a:rPr lang="en-US" dirty="0" err="1"/>
              <a:t>Raurutanga</a:t>
            </a:r>
            <a:r>
              <a:rPr lang="en-US" dirty="0"/>
              <a:t> is the term used by </a:t>
            </a:r>
            <a:r>
              <a:rPr lang="en-US" dirty="0" err="1"/>
              <a:t>Ngaa</a:t>
            </a:r>
            <a:r>
              <a:rPr lang="en-US" dirty="0"/>
              <a:t> </a:t>
            </a:r>
            <a:r>
              <a:rPr lang="en-US" dirty="0" err="1"/>
              <a:t>Rauru</a:t>
            </a:r>
            <a:r>
              <a:rPr lang="en-US" dirty="0"/>
              <a:t> </a:t>
            </a:r>
            <a:r>
              <a:rPr lang="en-US" dirty="0" err="1"/>
              <a:t>Kiitahi</a:t>
            </a:r>
            <a:r>
              <a:rPr lang="en-US" dirty="0"/>
              <a:t> to describe those values, rights and responsibilities </a:t>
            </a:r>
            <a:r>
              <a:rPr lang="en-US" dirty="0" err="1"/>
              <a:t>Ngaa</a:t>
            </a:r>
            <a:r>
              <a:rPr lang="en-US" dirty="0"/>
              <a:t> </a:t>
            </a:r>
            <a:r>
              <a:rPr lang="en-US" dirty="0" err="1"/>
              <a:t>Rauru</a:t>
            </a:r>
            <a:r>
              <a:rPr lang="en-US" dirty="0"/>
              <a:t> </a:t>
            </a:r>
            <a:r>
              <a:rPr lang="en-US" dirty="0" err="1"/>
              <a:t>Kiitahi</a:t>
            </a:r>
            <a:r>
              <a:rPr lang="en-US" dirty="0"/>
              <a:t> holds according to custom, including the values, rights and responsibilities </a:t>
            </a:r>
            <a:r>
              <a:rPr lang="en-US" dirty="0" err="1"/>
              <a:t>recognised</a:t>
            </a:r>
            <a:r>
              <a:rPr lang="en-US" dirty="0"/>
              <a:t> by Te </a:t>
            </a:r>
            <a:r>
              <a:rPr lang="en-US" dirty="0" err="1"/>
              <a:t>Tiriti</a:t>
            </a:r>
            <a:r>
              <a:rPr lang="en-US" dirty="0"/>
              <a:t> o Waitangi/the Treaty of Waitangi and its principles.</a:t>
            </a:r>
          </a:p>
          <a:p>
            <a:pPr marL="0" indent="0">
              <a:buNone/>
            </a:pP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has exercised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Raurutanga</a:t>
            </a:r>
            <a:r>
              <a:rPr lang="en-NZ" dirty="0"/>
              <a:t> in respect of, and has occupied, the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</a:t>
            </a:r>
            <a:r>
              <a:rPr lang="en-NZ" dirty="0" err="1"/>
              <a:t>rohe</a:t>
            </a:r>
            <a:r>
              <a:rPr lang="en-NZ" dirty="0"/>
              <a:t> and held tight to the values that constitute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Raurutanga</a:t>
            </a:r>
            <a:r>
              <a:rPr lang="en-NZ" dirty="0"/>
              <a:t>.</a:t>
            </a:r>
          </a:p>
          <a:p>
            <a:pPr marL="0" indent="0">
              <a:buNone/>
            </a:pPr>
            <a:r>
              <a:rPr lang="en-US" dirty="0"/>
              <a:t>The values held by </a:t>
            </a:r>
            <a:r>
              <a:rPr lang="en-US" dirty="0" err="1"/>
              <a:t>Ngaa</a:t>
            </a:r>
            <a:r>
              <a:rPr lang="en-US" dirty="0"/>
              <a:t> </a:t>
            </a:r>
            <a:r>
              <a:rPr lang="en-US" dirty="0" err="1"/>
              <a:t>Rauru</a:t>
            </a:r>
            <a:r>
              <a:rPr lang="en-US" dirty="0"/>
              <a:t> </a:t>
            </a:r>
            <a:r>
              <a:rPr lang="en-US" dirty="0" err="1"/>
              <a:t>Kiitahi</a:t>
            </a:r>
            <a:r>
              <a:rPr lang="en-US" dirty="0"/>
              <a:t> are reflected in:</a:t>
            </a:r>
          </a:p>
          <a:p>
            <a:r>
              <a:rPr lang="en-NZ" dirty="0"/>
              <a:t>The practice by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of </a:t>
            </a:r>
            <a:r>
              <a:rPr lang="en-NZ" dirty="0" err="1"/>
              <a:t>mataauranga</a:t>
            </a:r>
            <a:r>
              <a:rPr lang="en-NZ" dirty="0"/>
              <a:t>, </a:t>
            </a:r>
            <a:r>
              <a:rPr lang="en-NZ" dirty="0" err="1"/>
              <a:t>waiora</a:t>
            </a:r>
            <a:r>
              <a:rPr lang="en-NZ" dirty="0"/>
              <a:t>/Hauora, </a:t>
            </a:r>
            <a:r>
              <a:rPr lang="en-NZ" dirty="0" err="1"/>
              <a:t>kaitiakitanga</a:t>
            </a:r>
            <a:r>
              <a:rPr lang="en-NZ" dirty="0"/>
              <a:t>, </a:t>
            </a:r>
            <a:r>
              <a:rPr lang="en-NZ" dirty="0" err="1"/>
              <a:t>wairuatanga</a:t>
            </a:r>
            <a:r>
              <a:rPr lang="en-NZ" dirty="0"/>
              <a:t>, te </a:t>
            </a:r>
            <a:r>
              <a:rPr lang="en-NZ" dirty="0" err="1"/>
              <a:t>reo</a:t>
            </a:r>
            <a:r>
              <a:rPr lang="en-NZ" dirty="0"/>
              <a:t> and whakapapa; and</a:t>
            </a:r>
          </a:p>
          <a:p>
            <a:r>
              <a:rPr lang="en-NZ" dirty="0"/>
              <a:t>Respect for the principle “mai te </a:t>
            </a:r>
            <a:r>
              <a:rPr lang="en-NZ" dirty="0" err="1"/>
              <a:t>rangi</a:t>
            </a:r>
            <a:r>
              <a:rPr lang="en-NZ" dirty="0"/>
              <a:t> ki te whenua, mai uta ki tai, ko </a:t>
            </a:r>
            <a:r>
              <a:rPr lang="en-NZ" dirty="0" err="1"/>
              <a:t>nga</a:t>
            </a:r>
            <a:r>
              <a:rPr lang="en-NZ" dirty="0"/>
              <a:t> </a:t>
            </a:r>
            <a:r>
              <a:rPr lang="en-NZ" dirty="0" err="1"/>
              <a:t>mea</a:t>
            </a:r>
            <a:r>
              <a:rPr lang="en-NZ" dirty="0"/>
              <a:t> </a:t>
            </a:r>
            <a:r>
              <a:rPr lang="en-NZ" dirty="0" err="1"/>
              <a:t>katoa</a:t>
            </a:r>
            <a:r>
              <a:rPr lang="en-NZ" dirty="0"/>
              <a:t> e </a:t>
            </a:r>
            <a:r>
              <a:rPr lang="en-NZ" dirty="0" err="1"/>
              <a:t>tapu</a:t>
            </a:r>
            <a:r>
              <a:rPr lang="en-NZ" dirty="0"/>
              <a:t> ana,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</a:t>
            </a:r>
            <a:r>
              <a:rPr lang="en-NZ" dirty="0" err="1"/>
              <a:t>Kiitahi</a:t>
            </a:r>
            <a:r>
              <a:rPr lang="en-NZ" dirty="0"/>
              <a:t> ki a </a:t>
            </a:r>
            <a:r>
              <a:rPr lang="en-NZ" dirty="0" err="1"/>
              <a:t>mau</a:t>
            </a:r>
            <a:r>
              <a:rPr lang="en-NZ" dirty="0"/>
              <a:t>, ki a </a:t>
            </a:r>
            <a:r>
              <a:rPr lang="en-NZ" dirty="0" err="1"/>
              <a:t>ita</a:t>
            </a:r>
            <a:r>
              <a:rPr lang="en-NZ" dirty="0"/>
              <a:t>.”</a:t>
            </a:r>
          </a:p>
          <a:p>
            <a:pPr marL="0" indent="0">
              <a:buNone/>
            </a:pPr>
            <a:r>
              <a:rPr lang="en-US" b="1" i="1" dirty="0"/>
              <a:t>Accountability and responsibility – mai te Kāhui </a:t>
            </a:r>
            <a:r>
              <a:rPr lang="en-US" b="1" i="1" dirty="0" err="1"/>
              <a:t>Maunga</a:t>
            </a:r>
            <a:r>
              <a:rPr lang="en-US" b="1" i="1" dirty="0"/>
              <a:t> ki Tangaroa.</a:t>
            </a:r>
          </a:p>
          <a:p>
            <a:pPr marL="0" indent="0">
              <a:buNone/>
            </a:pPr>
            <a:endParaRPr lang="en-NZ" dirty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989312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4FE79-4208-5441-BBA6-EB00161AE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847058E-98E3-3286-4F72-084FBBBA0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Te </a:t>
            </a:r>
            <a:r>
              <a:rPr lang="en-NZ" dirty="0" err="1"/>
              <a:t>Tiriti</a:t>
            </a:r>
            <a:r>
              <a:rPr lang="en-NZ" dirty="0"/>
              <a:t> o Waitangi and Existing Rights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EF840D-87A5-90D8-97CF-30B440407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271"/>
            <a:ext cx="9594008" cy="4725430"/>
          </a:xfrm>
        </p:spPr>
        <p:txBody>
          <a:bodyPr>
            <a:normAutofit/>
          </a:bodyPr>
          <a:lstStyle/>
          <a:p>
            <a:r>
              <a:rPr lang="en-NZ" sz="2400" dirty="0"/>
              <a:t>Deed of Settlement between </a:t>
            </a:r>
            <a:r>
              <a:rPr lang="en-NZ" sz="2400" dirty="0" err="1"/>
              <a:t>Ngaa</a:t>
            </a:r>
            <a:r>
              <a:rPr lang="en-NZ" sz="2400" dirty="0"/>
              <a:t> </a:t>
            </a:r>
            <a:r>
              <a:rPr lang="en-NZ" sz="2400" dirty="0" err="1"/>
              <a:t>Rauru</a:t>
            </a:r>
            <a:r>
              <a:rPr lang="en-NZ" sz="2400" dirty="0"/>
              <a:t> </a:t>
            </a:r>
            <a:r>
              <a:rPr lang="en-NZ" sz="2400" dirty="0" err="1"/>
              <a:t>Kiitahi</a:t>
            </a:r>
            <a:r>
              <a:rPr lang="en-NZ" sz="2400" dirty="0"/>
              <a:t> and the Crown signed 27 November 2003</a:t>
            </a:r>
          </a:p>
          <a:p>
            <a:pPr lvl="1"/>
            <a:r>
              <a:rPr lang="en-NZ" sz="2200" dirty="0"/>
              <a:t>Crown acknowledgement of </a:t>
            </a:r>
            <a:r>
              <a:rPr lang="en-NZ" sz="2200" dirty="0" err="1"/>
              <a:t>Ngaa</a:t>
            </a:r>
            <a:r>
              <a:rPr lang="en-NZ" sz="2200" dirty="0"/>
              <a:t> </a:t>
            </a:r>
            <a:r>
              <a:rPr lang="en-NZ" sz="2200" dirty="0" err="1"/>
              <a:t>Raurutanga</a:t>
            </a:r>
            <a:endParaRPr lang="en-NZ" sz="2200" dirty="0"/>
          </a:p>
          <a:p>
            <a:r>
              <a:rPr lang="en-NZ" sz="2400" dirty="0" err="1"/>
              <a:t>Ngaa</a:t>
            </a:r>
            <a:r>
              <a:rPr lang="en-NZ" sz="2400" dirty="0"/>
              <a:t> </a:t>
            </a:r>
            <a:r>
              <a:rPr lang="en-NZ" sz="2400" dirty="0" err="1"/>
              <a:t>Rauru</a:t>
            </a:r>
            <a:r>
              <a:rPr lang="en-NZ" sz="2400" dirty="0"/>
              <a:t> </a:t>
            </a:r>
            <a:r>
              <a:rPr lang="en-NZ" sz="2400" dirty="0" err="1"/>
              <a:t>Kiitahi</a:t>
            </a:r>
            <a:r>
              <a:rPr lang="en-NZ" sz="2400" dirty="0"/>
              <a:t> Claims Settlement Act 2025</a:t>
            </a:r>
          </a:p>
          <a:p>
            <a:r>
              <a:rPr lang="en-NZ" sz="2400" dirty="0"/>
              <a:t>Te Awa Tupua (Whanganui River Claims Settlement) Act 2017</a:t>
            </a:r>
          </a:p>
          <a:p>
            <a:r>
              <a:rPr lang="en-NZ" sz="2400" dirty="0"/>
              <a:t>Te Ture </a:t>
            </a:r>
            <a:r>
              <a:rPr lang="en-NZ" sz="2400" dirty="0" err="1"/>
              <a:t>Whakatupua</a:t>
            </a:r>
            <a:r>
              <a:rPr lang="en-NZ" sz="2400" dirty="0"/>
              <a:t> </a:t>
            </a:r>
            <a:r>
              <a:rPr lang="en-NZ" sz="2400" dirty="0" err="1"/>
              <a:t>mō</a:t>
            </a:r>
            <a:r>
              <a:rPr lang="en-NZ" sz="2400" dirty="0"/>
              <a:t> Te </a:t>
            </a:r>
            <a:r>
              <a:rPr lang="en-NZ" sz="2400" dirty="0" err="1"/>
              <a:t>Kāhui</a:t>
            </a:r>
            <a:r>
              <a:rPr lang="en-NZ" sz="2400" dirty="0"/>
              <a:t> Tupua 2025 / Taranaki </a:t>
            </a:r>
            <a:r>
              <a:rPr lang="en-NZ" sz="2400" dirty="0" err="1"/>
              <a:t>Maunga</a:t>
            </a:r>
            <a:r>
              <a:rPr lang="en-NZ" sz="2400" dirty="0"/>
              <a:t> Collective Redress Act 2025</a:t>
            </a:r>
          </a:p>
          <a:p>
            <a:r>
              <a:rPr lang="en-US" sz="2400" dirty="0"/>
              <a:t>Treaty of Waitangi (Fisheries Claims) Settlement Act 1992</a:t>
            </a:r>
          </a:p>
          <a:p>
            <a:r>
              <a:rPr lang="en-NZ" sz="2400" dirty="0"/>
              <a:t>Applicants under the Marine and Coastal Area (Takutai Moana) Act 2011</a:t>
            </a:r>
          </a:p>
          <a:p>
            <a:endParaRPr lang="en-NZ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546441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07764-C21A-C284-F13A-D40356800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105B9C6-9D26-691F-5BCE-F77E69DB8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43890"/>
            <a:ext cx="9643956" cy="1320800"/>
          </a:xfrm>
        </p:spPr>
        <p:txBody>
          <a:bodyPr>
            <a:normAutofit fontScale="90000"/>
          </a:bodyPr>
          <a:lstStyle/>
          <a:p>
            <a:r>
              <a:rPr lang="en-NZ" sz="3000" dirty="0"/>
              <a:t>Coastal Marine Area - Statutory acknowledgement</a:t>
            </a:r>
            <a:br>
              <a:rPr lang="en-NZ" sz="3000" dirty="0"/>
            </a:br>
            <a:r>
              <a:rPr lang="en-NZ" sz="3000" dirty="0"/>
              <a:t>(s 40, schedule 5)</a:t>
            </a:r>
            <a:br>
              <a:rPr lang="en-NZ" dirty="0"/>
            </a:br>
            <a:endParaRPr lang="en-N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F9D023-DC5A-393E-647A-F16DC8512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8633"/>
            <a:ext cx="7677526" cy="4874609"/>
          </a:xfrm>
        </p:spPr>
        <p:txBody>
          <a:bodyPr>
            <a:noAutofit/>
          </a:bodyPr>
          <a:lstStyle/>
          <a:p>
            <a:r>
              <a:rPr lang="en-NZ" sz="1500" dirty="0"/>
              <a:t>Full version in </a:t>
            </a:r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</a:t>
            </a:r>
            <a:r>
              <a:rPr lang="en-NZ" sz="1500" dirty="0"/>
              <a:t> </a:t>
            </a:r>
            <a:r>
              <a:rPr lang="en-NZ" sz="1500" dirty="0" err="1"/>
              <a:t>Kiitahi</a:t>
            </a:r>
            <a:r>
              <a:rPr lang="en-NZ" sz="1500" dirty="0"/>
              <a:t> Deed of Settlement and Claims Settlement Act</a:t>
            </a:r>
          </a:p>
          <a:p>
            <a:r>
              <a:rPr lang="en-US" sz="1500" b="1" dirty="0">
                <a:solidFill>
                  <a:schemeClr val="tx1"/>
                </a:solidFill>
              </a:rPr>
              <a:t>Cultural, spiritual, historical, and traditional association of </a:t>
            </a:r>
            <a:r>
              <a:rPr lang="en-US" sz="1500" b="1" dirty="0" err="1">
                <a:solidFill>
                  <a:schemeClr val="tx1"/>
                </a:solidFill>
              </a:rPr>
              <a:t>Ngaa</a:t>
            </a:r>
            <a:r>
              <a:rPr lang="en-US" sz="1500" b="1" dirty="0">
                <a:solidFill>
                  <a:schemeClr val="tx1"/>
                </a:solidFill>
              </a:rPr>
              <a:t> </a:t>
            </a:r>
            <a:r>
              <a:rPr lang="en-US" sz="1500" b="1" dirty="0" err="1">
                <a:solidFill>
                  <a:schemeClr val="tx1"/>
                </a:solidFill>
              </a:rPr>
              <a:t>Rauru</a:t>
            </a:r>
            <a:r>
              <a:rPr lang="en-US" sz="1500" b="1" dirty="0">
                <a:solidFill>
                  <a:schemeClr val="tx1"/>
                </a:solidFill>
              </a:rPr>
              <a:t> </a:t>
            </a:r>
            <a:r>
              <a:rPr lang="en-US" sz="1500" b="1" dirty="0" err="1">
                <a:solidFill>
                  <a:schemeClr val="tx1"/>
                </a:solidFill>
              </a:rPr>
              <a:t>Kiitahi</a:t>
            </a:r>
            <a:r>
              <a:rPr lang="en-US" sz="1500" b="1" dirty="0">
                <a:solidFill>
                  <a:schemeClr val="tx1"/>
                </a:solidFill>
              </a:rPr>
              <a:t> with statutory area </a:t>
            </a:r>
            <a:r>
              <a:rPr lang="en-NZ" sz="1500" b="1" dirty="0"/>
              <a:t> </a:t>
            </a:r>
          </a:p>
          <a:p>
            <a:r>
              <a:rPr lang="en-NZ" sz="1500" dirty="0"/>
              <a:t>Within this coastal area between </a:t>
            </a:r>
            <a:r>
              <a:rPr lang="en-NZ" sz="1500" dirty="0" err="1"/>
              <a:t>Rangitaawhi</a:t>
            </a:r>
            <a:r>
              <a:rPr lang="en-NZ" sz="1500" dirty="0"/>
              <a:t> and Wai-o-Turi Marae is “Te Kiri o </a:t>
            </a:r>
            <a:r>
              <a:rPr lang="en-NZ" sz="1500" dirty="0" err="1"/>
              <a:t>Rauru</a:t>
            </a:r>
            <a:r>
              <a:rPr lang="en-NZ" sz="1500" dirty="0"/>
              <a:t>”, the skin of </a:t>
            </a:r>
            <a:r>
              <a:rPr lang="en-NZ" sz="1500" dirty="0" err="1"/>
              <a:t>Rauru</a:t>
            </a:r>
            <a:r>
              <a:rPr lang="en-NZ" sz="1500" dirty="0"/>
              <a:t>. Te Kiri o </a:t>
            </a:r>
            <a:r>
              <a:rPr lang="en-NZ" sz="1500" dirty="0" err="1"/>
              <a:t>Rauru</a:t>
            </a:r>
            <a:r>
              <a:rPr lang="en-NZ" sz="1500" dirty="0"/>
              <a:t> is an important life force that has contributed to the physical and spiritual well-being of </a:t>
            </a:r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</a:t>
            </a:r>
            <a:r>
              <a:rPr lang="en-NZ" sz="1500" dirty="0"/>
              <a:t> </a:t>
            </a:r>
            <a:r>
              <a:rPr lang="en-NZ" sz="1500" dirty="0" err="1"/>
              <a:t>Kiitahi</a:t>
            </a:r>
            <a:r>
              <a:rPr lang="en-NZ" sz="1500" dirty="0"/>
              <a:t>. </a:t>
            </a:r>
          </a:p>
          <a:p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</a:t>
            </a:r>
            <a:r>
              <a:rPr lang="en-NZ" sz="1500" dirty="0"/>
              <a:t> </a:t>
            </a:r>
            <a:r>
              <a:rPr lang="en-NZ" sz="1500" dirty="0" err="1"/>
              <a:t>Kiitahi</a:t>
            </a:r>
            <a:r>
              <a:rPr lang="en-NZ" sz="1500" dirty="0"/>
              <a:t> used the entire coastal area from Te Awanui o </a:t>
            </a:r>
            <a:r>
              <a:rPr lang="en-NZ" sz="1500" dirty="0" err="1"/>
              <a:t>Taikehu</a:t>
            </a:r>
            <a:r>
              <a:rPr lang="en-NZ" sz="1500" dirty="0"/>
              <a:t> (</a:t>
            </a:r>
            <a:r>
              <a:rPr lang="en-NZ" sz="1500" dirty="0" err="1"/>
              <a:t>Patea</a:t>
            </a:r>
            <a:r>
              <a:rPr lang="en-NZ" sz="1500" dirty="0"/>
              <a:t> River) to the mouth of the Whanganui River and inland for food gathering, and as a means of transport. The coastal area was a rich source of all kai moana. </a:t>
            </a:r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</a:t>
            </a:r>
            <a:r>
              <a:rPr lang="en-NZ" sz="1500" dirty="0"/>
              <a:t> </a:t>
            </a:r>
            <a:r>
              <a:rPr lang="en-NZ" sz="1500" dirty="0" err="1"/>
              <a:t>Kiitahi</a:t>
            </a:r>
            <a:r>
              <a:rPr lang="en-NZ" sz="1500" dirty="0"/>
              <a:t> exercised the values of </a:t>
            </a:r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Raurutanga</a:t>
            </a:r>
            <a:r>
              <a:rPr lang="en-NZ" sz="1500" dirty="0"/>
              <a:t> in both harvesting and conserving kai moana. </a:t>
            </a:r>
          </a:p>
          <a:p>
            <a:r>
              <a:rPr lang="en-NZ" sz="1500" dirty="0"/>
              <a:t>...</a:t>
            </a:r>
          </a:p>
          <a:p>
            <a:r>
              <a:rPr lang="en-NZ" sz="1500" dirty="0"/>
              <a:t>Other areas of special significance to </a:t>
            </a:r>
            <a:r>
              <a:rPr lang="en-NZ" sz="1500" dirty="0" err="1"/>
              <a:t>Ngaa</a:t>
            </a:r>
            <a:r>
              <a:rPr lang="en-NZ" sz="1500" dirty="0"/>
              <a:t> </a:t>
            </a:r>
            <a:r>
              <a:rPr lang="en-NZ" sz="1500" dirty="0" err="1"/>
              <a:t>Rauru</a:t>
            </a:r>
            <a:r>
              <a:rPr lang="en-NZ" sz="1500" dirty="0"/>
              <a:t> </a:t>
            </a:r>
            <a:r>
              <a:rPr lang="en-NZ" sz="1500" dirty="0" err="1"/>
              <a:t>Kiitahi</a:t>
            </a:r>
            <a:r>
              <a:rPr lang="en-NZ" sz="1500" dirty="0"/>
              <a:t> include </a:t>
            </a:r>
            <a:r>
              <a:rPr lang="en-NZ" sz="1500" dirty="0" err="1"/>
              <a:t>Taipake</a:t>
            </a:r>
            <a:r>
              <a:rPr lang="en-NZ" sz="1500" dirty="0"/>
              <a:t> </a:t>
            </a:r>
            <a:r>
              <a:rPr lang="en-NZ" sz="1500" dirty="0" err="1"/>
              <a:t>Tuturu</a:t>
            </a:r>
            <a:r>
              <a:rPr lang="en-NZ" sz="1500" dirty="0"/>
              <a:t>, </a:t>
            </a:r>
            <a:r>
              <a:rPr lang="en-NZ" sz="1500" dirty="0" err="1"/>
              <a:t>Tutaramoana</a:t>
            </a:r>
            <a:r>
              <a:rPr lang="en-NZ" sz="1500" dirty="0"/>
              <a:t> (he kaitiaki moana), </a:t>
            </a:r>
            <a:r>
              <a:rPr lang="en-NZ" sz="1500" dirty="0" err="1"/>
              <a:t>Tuaropaki</a:t>
            </a:r>
            <a:r>
              <a:rPr lang="en-NZ" sz="1500" dirty="0"/>
              <a:t>, and </a:t>
            </a:r>
            <a:r>
              <a:rPr lang="en-NZ" sz="1500" dirty="0" err="1"/>
              <a:t>Waikaramihi</a:t>
            </a:r>
            <a:r>
              <a:rPr lang="en-NZ" sz="1500" dirty="0"/>
              <a:t> Marae along the coast from </a:t>
            </a:r>
            <a:r>
              <a:rPr lang="en-NZ" sz="1500" dirty="0" err="1"/>
              <a:t>Tuaropaki</a:t>
            </a:r>
            <a:r>
              <a:rPr lang="en-NZ" sz="15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3370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F0099-EE5F-24DA-782A-8DF9FF216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FB5B8D-D944-4736-3652-2976D1A87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Comments on Application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46A5A-ED6B-6160-3E83-1A362148A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5578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dirty="0"/>
              <a:t>Joint statement of Tahinganui Hina and Renee Bradley dated 6 October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dirty="0"/>
              <a:t>Statement of Te Huia Bill Hamilton dated 6 October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dirty="0"/>
              <a:t>Statement of Turama Hawira dated 6 October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dirty="0"/>
              <a:t>Statement of Evidence of Dr Ganesh Nana (aka Ganesh Rajaram </a:t>
            </a:r>
            <a:r>
              <a:rPr lang="en-NZ" sz="2400" dirty="0" err="1"/>
              <a:t>Ahirao</a:t>
            </a:r>
            <a:r>
              <a:rPr lang="en-NZ" sz="2400" dirty="0"/>
              <a:t>), dated 4 </a:t>
            </a:r>
            <a:r>
              <a:rPr lang="en-NZ" sz="2400" dirty="0" err="1"/>
              <a:t>Whiringa</a:t>
            </a:r>
            <a:r>
              <a:rPr lang="en-NZ" sz="2400" dirty="0"/>
              <a:t>-ā-</a:t>
            </a:r>
            <a:r>
              <a:rPr lang="en-NZ" sz="2400" dirty="0" err="1"/>
              <a:t>Nuku</a:t>
            </a:r>
            <a:r>
              <a:rPr lang="en-NZ" sz="2400" dirty="0"/>
              <a:t> / October 2025. Dr Nana’s evidence was commissioned jointly by Te </a:t>
            </a:r>
            <a:r>
              <a:rPr lang="en-NZ" sz="2400" dirty="0" err="1"/>
              <a:t>Kaahui</a:t>
            </a:r>
            <a:r>
              <a:rPr lang="en-NZ" sz="2400" dirty="0"/>
              <a:t> o </a:t>
            </a:r>
            <a:r>
              <a:rPr lang="en-NZ" sz="2400" dirty="0" err="1"/>
              <a:t>Rauru</a:t>
            </a:r>
            <a:r>
              <a:rPr lang="en-NZ" sz="2400" dirty="0"/>
              <a:t>, Te Rūnanga o Ngāti Ruanui and Te Korowai o </a:t>
            </a:r>
            <a:r>
              <a:rPr lang="en-NZ" sz="2400" dirty="0" err="1"/>
              <a:t>Ngāruahine</a:t>
            </a:r>
            <a:endParaRPr lang="en-N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400" dirty="0"/>
              <a:t>Legal comments on behalf of Te </a:t>
            </a:r>
            <a:r>
              <a:rPr lang="en-NZ" sz="2400" dirty="0" err="1"/>
              <a:t>Kaahui</a:t>
            </a:r>
            <a:r>
              <a:rPr lang="en-NZ" sz="2400" dirty="0"/>
              <a:t> o </a:t>
            </a:r>
            <a:r>
              <a:rPr lang="en-NZ" sz="2400" dirty="0" err="1"/>
              <a:t>Rauru</a:t>
            </a:r>
            <a:r>
              <a:rPr lang="en-NZ" sz="2400" dirty="0"/>
              <a:t> dated 6 October 2025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50609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751515-7692-1106-5F35-25B75F07A456}"/>
              </a:ext>
            </a:extLst>
          </p:cNvPr>
          <p:cNvSpPr txBox="1"/>
          <p:nvPr/>
        </p:nvSpPr>
        <p:spPr>
          <a:xfrm>
            <a:off x="779611" y="1411890"/>
            <a:ext cx="859666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200" dirty="0"/>
              <a:t>The application must be </a:t>
            </a:r>
            <a:r>
              <a:rPr lang="en-NZ" sz="2200" b="1" dirty="0"/>
              <a:t>declined</a:t>
            </a:r>
            <a:r>
              <a:rPr lang="en-NZ" sz="22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200" dirty="0"/>
              <a:t>The application </a:t>
            </a:r>
            <a:r>
              <a:rPr lang="en-US" sz="2200" dirty="0"/>
              <a:t>does not meet the purpose of the FTAA (s 3):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claimed economic and other benefits overstated and uncertain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200" dirty="0"/>
              <a:t>TTR modelling relies on input-output model that does not take into account our </a:t>
            </a:r>
            <a:r>
              <a:rPr lang="en-NZ" sz="2200" dirty="0" err="1"/>
              <a:t>Ngaa</a:t>
            </a:r>
            <a:r>
              <a:rPr lang="en-NZ" sz="2200" dirty="0"/>
              <a:t> </a:t>
            </a:r>
            <a:r>
              <a:rPr lang="en-NZ" sz="2200" dirty="0" err="1"/>
              <a:t>Raurutanga</a:t>
            </a:r>
            <a:r>
              <a:rPr lang="en-NZ" sz="2200" dirty="0"/>
              <a:t> (see Dr Nana statement)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200" dirty="0"/>
              <a:t>Previously recognised adverse effects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NZ" sz="2200" dirty="0"/>
              <a:t>Adverse impacts and effects are so significant that they are out of proportion to claimed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The application is inconsistent with our existing rights and interests, including our Treaty settlements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452CFCF-F77F-C5D7-815A-65FA0AE02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0076"/>
          </a:xfrm>
        </p:spPr>
        <p:txBody>
          <a:bodyPr/>
          <a:lstStyle/>
          <a:p>
            <a:r>
              <a:rPr lang="en-NZ" dirty="0"/>
              <a:t>Overview of </a:t>
            </a:r>
            <a:r>
              <a:rPr lang="en-NZ" dirty="0" err="1"/>
              <a:t>Ngaa</a:t>
            </a:r>
            <a:r>
              <a:rPr lang="en-NZ" dirty="0"/>
              <a:t> </a:t>
            </a:r>
            <a:r>
              <a:rPr lang="en-NZ" dirty="0" err="1"/>
              <a:t>Rauru</a:t>
            </a:r>
            <a:r>
              <a:rPr lang="en-NZ" dirty="0"/>
              <a:t> Position </a:t>
            </a:r>
          </a:p>
        </p:txBody>
      </p:sp>
    </p:spTree>
    <p:extLst>
      <p:ext uri="{BB962C8B-B14F-4D97-AF65-F5344CB8AC3E}">
        <p14:creationId xmlns:p14="http://schemas.microsoft.com/office/powerpoint/2010/main" val="1282824083"/>
      </p:ext>
    </p:extLst>
  </p:cSld>
  <p:clrMapOvr>
    <a:masterClrMapping/>
  </p:clrMapOvr>
</p:sld>
</file>

<file path=ppt/theme/theme1.xml><?xml version="1.0" encoding="utf-8"?>
<a:theme xmlns:a="http://schemas.openxmlformats.org/drawingml/2006/main" name="1_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. TKOR Paepae Hui Slide Template (current brand)" id="{550C3D4A-61F0-4355-BEE7-C30A463986A1}" vid="{2E608338-C533-479A-8EF6-40C18054AFCE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. TKOR Paepae Hui Slide Template (current brand)" id="{550C3D4A-61F0-4355-BEE7-C30A463986A1}" vid="{E153F76F-9022-4DB7-9FE6-8DA2B686D93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. TKOR Paepae Hui Slide Template (current brand)" id="{550C3D4A-61F0-4355-BEE7-C30A463986A1}" vid="{F01793D7-460A-4D7D-87E2-DC54973BDC4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eec1d-cb6f-4242-aff8-c2598d059fcc">
      <Terms xmlns="http://schemas.microsoft.com/office/infopath/2007/PartnerControls"/>
    </lcf76f155ced4ddcb4097134ff3c332f>
    <Company xmlns="http://schemas.microsoft.com/sharepoint/v3">TRANS-TASMAN RESOURCES LIMITED</Company>
    <TaxCatchAll xmlns="5ae100dd-7238-47d4-864c-a888c323434e" xsi:nil="true"/>
    <FastTrackWebPage xmlns="3f9f7acc-4d99-40e6-b6e9-12f826063963" xsi:nil="true"/>
    <PRA xmlns="3f9f7acc-4d99-40e6-b6e9-12f826063963" xsi:nil="true"/>
    <FastTrackAppType xmlns="3f9f7acc-4d99-40e6-b6e9-12f826063963">Substantive Approval</FastTrackAppType>
    <date xmlns="2deeec1d-cb6f-4242-aff8-c2598d059fcc" xsi:nil="true"/>
    <FastTrackAppID xmlns="3f9f7acc-4d99-40e6-b6e9-12f826063963">FTAA-2504-1048</FastTrackAppID>
    <FastTrackAppTitle xmlns="3f9f7acc-4d99-40e6-b6e9-12f826063963">Taranaki VTM Project</FastTrackAppTitle>
    <FastTrackActs xmlns="3f9f7acc-4d99-40e6-b6e9-12f826063963">
      <Value>The Exclusive Economic Zone and Continental Shelf (Environmental Effects) Act 2012</Value>
    </FastTrackActs>
    <FastTrackTopic xmlns="3f9f7acc-4d99-40e6-b6e9-12f826063963" xsi:nil="true"/>
    <_dlc_DocId xmlns="5ae100dd-7238-47d4-864c-a888c323434e">EPANZ-1167831518-41396</_dlc_DocId>
    <_dlc_DocIdUrl xmlns="5ae100dd-7238-47d4-864c-a888c323434e">
      <Url>https://epaintune.sharepoint.com/sites/EPA/_layouts/15/DocIdRedir.aspx?ID=EPANZ-1167831518-41396</Url>
      <Description>EPANZ-1167831518-41396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FastTrack Document" ma:contentTypeID="0x010100E106A414AAFDB04FBE306619CD48353E002F0A2382F357314CA07B1E1FA9C121DE" ma:contentTypeVersion="27" ma:contentTypeDescription="" ma:contentTypeScope="" ma:versionID="21ae3e79b5728783d19ab13fc3532403">
  <xsd:schema xmlns:xsd="http://www.w3.org/2001/XMLSchema" xmlns:xs="http://www.w3.org/2001/XMLSchema" xmlns:p="http://schemas.microsoft.com/office/2006/metadata/properties" xmlns:ns1="http://schemas.microsoft.com/sharepoint/v3" xmlns:ns2="3f9f7acc-4d99-40e6-b6e9-12f826063963" xmlns:ns3="5ae100dd-7238-47d4-864c-a888c323434e" xmlns:ns4="2deeec1d-cb6f-4242-aff8-c2598d059fcc" targetNamespace="http://schemas.microsoft.com/office/2006/metadata/properties" ma:root="true" ma:fieldsID="24980821ddaff97f90051897abad9028" ns1:_="" ns2:_="" ns3:_="" ns4:_="">
    <xsd:import namespace="http://schemas.microsoft.com/sharepoint/v3"/>
    <xsd:import namespace="3f9f7acc-4d99-40e6-b6e9-12f826063963"/>
    <xsd:import namespace="5ae100dd-7238-47d4-864c-a888c323434e"/>
    <xsd:import namespace="2deeec1d-cb6f-4242-aff8-c2598d059fcc"/>
    <xsd:element name="properties">
      <xsd:complexType>
        <xsd:sequence>
          <xsd:element name="documentManagement">
            <xsd:complexType>
              <xsd:all>
                <xsd:element ref="ns2:FastTrackTopic" minOccurs="0"/>
                <xsd:element ref="ns2:FastTrackWebPage" minOccurs="0"/>
                <xsd:element ref="ns2:PRA" minOccurs="0"/>
                <xsd:element ref="ns2:FastTrackAppID" minOccurs="0"/>
                <xsd:element ref="ns2:FastTrackAppTitle" minOccurs="0"/>
                <xsd:element ref="ns2:FastTrackAppType" minOccurs="0"/>
                <xsd:element ref="ns1:Company" minOccurs="0"/>
                <xsd:element ref="ns2:FastTrackActs" minOccurs="0"/>
                <xsd:element ref="ns3:_dlc_DocIdPersistId" minOccurs="0"/>
                <xsd:element ref="ns3:_dlc_DocId" minOccurs="0"/>
                <xsd:element ref="ns3:_dlc_DocIdUrl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ObjectDetectorVersions" minOccurs="0"/>
                <xsd:element ref="ns4:lcf76f155ced4ddcb4097134ff3c332f" minOccurs="0"/>
                <xsd:element ref="ns3:TaxCatchAll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date" minOccurs="0"/>
                <xsd:element ref="ns4:MediaLengthInSecond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pany" ma:index="8" nillable="true" ma:displayName="Company" ma:internalName="Compan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f7acc-4d99-40e6-b6e9-12f826063963" elementFormDefault="qualified">
    <xsd:import namespace="http://schemas.microsoft.com/office/2006/documentManagement/types"/>
    <xsd:import namespace="http://schemas.microsoft.com/office/infopath/2007/PartnerControls"/>
    <xsd:element name="FastTrackTopic" ma:index="2" nillable="true" ma:displayName="Fast Track Topic" ma:format="Dropdown" ma:internalName="FastTrackTopic">
      <xsd:simpleType>
        <xsd:restriction base="dms:Choice">
          <xsd:enumeration value="Contract Management"/>
          <xsd:enumeration value="Project Planning"/>
          <xsd:enumeration value="Close Out"/>
          <xsd:enumeration value="Applicant Communication"/>
          <xsd:enumeration value="Redacted Application Documents"/>
          <xsd:enumeration value="Media and General Communications"/>
          <xsd:enumeration value="Local Authority Communication"/>
          <xsd:enumeration value="Application Documents"/>
          <xsd:enumeration value="Complete Assessment"/>
          <xsd:enumeration value="Government Agency Communication"/>
          <xsd:enumeration value="Expert Panel Communication"/>
          <xsd:enumeration value="Media and General Communications"/>
          <xsd:enumeration value="Identification of Parties"/>
          <xsd:enumeration value="Comments from Parties"/>
          <xsd:enumeration value="Process Updates"/>
          <xsd:enumeration value="Invitation for Comment"/>
          <xsd:enumeration value="Local Authority Communication"/>
          <xsd:enumeration value="Government Agency Communication"/>
          <xsd:enumeration value="Expert Panel Communication"/>
          <xsd:enumeration value="Applicant Communication"/>
          <xsd:enumeration value="unsolicited communication"/>
          <xsd:enumeration value="Contractor Payments"/>
          <xsd:enumeration value="Cost Objections"/>
          <xsd:enumeration value="Project Finance"/>
          <xsd:enumeration value="Expert Panel Payments"/>
          <xsd:enumeration value="Applicant Cost Recovery"/>
          <xsd:enumeration value="Other Payments"/>
          <xsd:enumeration value="Internal Communication"/>
          <xsd:enumeration value="Local Authority Communication"/>
          <xsd:enumeration value="Further Information Requests"/>
          <xsd:enumeration value="Draft Application"/>
          <xsd:enumeration value="Applicant Communication"/>
          <xsd:enumeration value="Government Agency Communication"/>
          <xsd:enumeration value="Final Decision"/>
          <xsd:enumeration value="Applicant Communication"/>
          <xsd:enumeration value="Expert Panel Communication"/>
          <xsd:enumeration value="Draft Conditions"/>
          <xsd:enumeration value="Decision Release"/>
          <xsd:enumeration value="Draft Decision"/>
          <xsd:enumeration value="Resource consent, designation and certificate of compliance"/>
          <xsd:enumeration value="Media and General Communications"/>
          <xsd:enumeration value="Communication with Parties"/>
          <xsd:enumeration value="EPA Advice"/>
          <xsd:enumeration value="Local Authority Advice"/>
          <xsd:enumeration value="Decision and Appeal"/>
          <xsd:enumeration value="Reports and Advice"/>
          <xsd:enumeration value="Panel Correspondence"/>
          <xsd:enumeration value="Invited Comments"/>
          <xsd:enumeration value="Redacted Application Documents"/>
          <xsd:enumeration value="Government Agency Communication"/>
          <xsd:enumeration value="Applicant Communication"/>
          <xsd:enumeration value="Communication with Parties"/>
          <xsd:enumeration value="Local Authority Communication"/>
          <xsd:enumeration value="Expert Panel Communication"/>
          <xsd:enumeration value="Applicant Communication"/>
          <xsd:enumeration value="Further Information Requests"/>
          <xsd:enumeration value="Local Authority Communication"/>
          <xsd:enumeration value="Communication with Parties"/>
          <xsd:enumeration value="Government Agency Communication"/>
          <xsd:enumeration value="Expert reports and advice"/>
          <xsd:enumeration value="Local Authority Report and Advice"/>
          <xsd:enumeration value="Expert Panel Communication"/>
          <xsd:enumeration value="Applicant Communication"/>
          <xsd:enumeration value="Expert Panel Communication"/>
          <xsd:enumeration value="Communication with Parties"/>
          <xsd:enumeration value="Media and General Communications"/>
          <xsd:enumeration value="Iwi Authority Communication"/>
          <xsd:enumeration value="Appointments"/>
          <xsd:enumeration value="COI Register"/>
          <xsd:enumeration value="Register of Commissioners"/>
          <xsd:enumeration value="Local Authority Communication"/>
          <xsd:enumeration value="Convener Communication"/>
          <xsd:enumeration value="Government Agency Communication"/>
          <xsd:enumeration value="Pre-Hearing"/>
          <xsd:enumeration value="Media and General Communications"/>
          <xsd:enumeration value="Evidence"/>
          <xsd:enumeration value="Documents Presented at Hearing"/>
          <xsd:enumeration value="Applicant Communication"/>
          <xsd:enumeration value="Contractor Communication"/>
          <xsd:enumeration value="Government Agency Communication"/>
          <xsd:enumeration value="Hearing Operations"/>
          <xsd:enumeration value="Hearing Schedule"/>
          <xsd:enumeration value="Transcript and Recordings and Proceedings"/>
          <xsd:enumeration value="Internal Communication"/>
          <xsd:enumeration value="Communication with Parties"/>
          <xsd:enumeration value="Internal Communication"/>
          <xsd:enumeration value="Appeals"/>
          <xsd:enumeration value="Communication with Parties"/>
          <xsd:enumeration value="Applicant Communication"/>
          <xsd:enumeration value="Local Authority Communication"/>
          <xsd:enumeration value="Media and General Communications"/>
          <xsd:enumeration value="COI Register"/>
          <xsd:enumeration value="Travel and Accommodation"/>
          <xsd:enumeration value="Expert Panel Issued Documents"/>
          <xsd:enumeration value="Government Agency Communication"/>
          <xsd:enumeration value="Meetings"/>
          <xsd:enumeration value="Administration"/>
          <xsd:enumeration value="Applicant"/>
          <xsd:enumeration value="Panel Members"/>
          <xsd:enumeration value="Contractor Communication"/>
          <xsd:enumeration value="Local Authority Communication"/>
          <xsd:enumeration value="Expert Panel Communication"/>
          <xsd:enumeration value="Internal Communication"/>
          <xsd:enumeration value="Applicant Communication"/>
          <xsd:enumeration value="Communication with Parties"/>
          <xsd:enumeration value="Evidence"/>
          <xsd:enumeration value="Hearing Planning"/>
        </xsd:restriction>
      </xsd:simpleType>
    </xsd:element>
    <xsd:element name="FastTrackWebPage" ma:index="3" nillable="true" ma:displayName="Fast Track Web Page" ma:format="Dropdown" ma:internalName="FastTrackWebPage">
      <xsd:simpleType>
        <xsd:restriction base="dms:Choice">
          <xsd:enumeration value="Application"/>
          <xsd:enumeration value="Comments from invited parties"/>
          <xsd:enumeration value="Correspondence to and from the panel"/>
          <xsd:enumeration value="Expert Panel"/>
          <xsd:enumeration value="Draft conditions"/>
          <xsd:enumeration value="Reports and advice"/>
          <xsd:enumeration value="Decision notice"/>
          <xsd:enumeration value="Hearing"/>
          <xsd:enumeration value="Appeal"/>
          <xsd:enumeration value="Appeal - Expert conferencing"/>
          <xsd:enumeration value="Applicant Responses"/>
        </xsd:restriction>
      </xsd:simpleType>
    </xsd:element>
    <xsd:element name="PRA" ma:index="4" nillable="true" ma:displayName="PRA" ma:internalName="PRA">
      <xsd:simpleType>
        <xsd:restriction base="dms:Text">
          <xsd:maxLength value="255"/>
        </xsd:restriction>
      </xsd:simpleType>
    </xsd:element>
    <xsd:element name="FastTrackAppID" ma:index="5" nillable="true" ma:displayName="Unique Project ID" ma:internalName="FastTrackAppID">
      <xsd:simpleType>
        <xsd:restriction base="dms:Text">
          <xsd:maxLength value="255"/>
        </xsd:restriction>
      </xsd:simpleType>
    </xsd:element>
    <xsd:element name="FastTrackAppTitle" ma:index="6" nillable="true" ma:displayName="Project Name/Title" ma:internalName="FastTrackAppTitle">
      <xsd:simpleType>
        <xsd:restriction base="dms:Text">
          <xsd:maxLength value="255"/>
        </xsd:restriction>
      </xsd:simpleType>
    </xsd:element>
    <xsd:element name="FastTrackAppType" ma:index="7" nillable="true" ma:displayName="Application Type" ma:format="Dropdown" ma:internalName="FastTrackAppType">
      <xsd:simpleType>
        <xsd:restriction base="dms:Choice">
          <xsd:enumeration value="Referral"/>
          <xsd:enumeration value="Substantive"/>
        </xsd:restriction>
      </xsd:simpleType>
    </xsd:element>
    <xsd:element name="FastTrackActs" ma:index="9" nillable="true" ma:displayName="Fast Track Acts" ma:internalName="FastTrackAct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source Management Act 1991"/>
                    <xsd:enumeration value="Resource Management Act 1991 - Notice of Requirement"/>
                    <xsd:enumeration value="Heritage New Zealand Pouhere Taonga Act 2014"/>
                    <xsd:enumeration value="The Wildlife Act 1953"/>
                    <xsd:enumeration value="The Conservation Act 1987"/>
                    <xsd:enumeration value="The Reserves Act 1977"/>
                    <xsd:enumeration value="The Exclusive Economic Zone and Continental Shelf (Environmental Effects) Act 2012"/>
                    <xsd:enumeration value="The Crown Minerals Act 1991"/>
                    <xsd:enumeration value="The Fisheries Act 1996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100dd-7238-47d4-864c-a888c323434e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TaxCatchAll" ma:index="25" nillable="true" ma:displayName="Taxonomy Catch All Column" ma:hidden="true" ma:list="{6332c9e0-a3cb-41c5-b68a-59db140cf3a4}" ma:internalName="TaxCatchAll" ma:showField="CatchAllData" ma:web="5ae100dd-7238-47d4-864c-a888c32343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eec1d-cb6f-4242-aff8-c2598d059f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d12b3a59-6397-4d15-930a-dc7894fa5f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30" nillable="true" ma:displayName="date" ma:format="DateOnly" ma:internalName="date">
      <xsd:simpleType>
        <xsd:restriction base="dms:DateTime"/>
      </xsd:simpleType>
    </xsd:element>
    <xsd:element name="MediaLengthInSeconds" ma:index="3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3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45F4D7-50EF-4FCC-AAA3-1B23A4106175}">
  <ds:schemaRefs>
    <ds:schemaRef ds:uri="http://schemas.microsoft.com/office/2006/metadata/properties"/>
    <ds:schemaRef ds:uri="http://schemas.microsoft.com/office/infopath/2007/PartnerControls"/>
    <ds:schemaRef ds:uri="2deeec1d-cb6f-4242-aff8-c2598d059fcc"/>
    <ds:schemaRef ds:uri="http://schemas.microsoft.com/sharepoint/v3"/>
    <ds:schemaRef ds:uri="5ae100dd-7238-47d4-864c-a888c323434e"/>
    <ds:schemaRef ds:uri="3f9f7acc-4d99-40e6-b6e9-12f826063963"/>
  </ds:schemaRefs>
</ds:datastoreItem>
</file>

<file path=customXml/itemProps2.xml><?xml version="1.0" encoding="utf-8"?>
<ds:datastoreItem xmlns:ds="http://schemas.openxmlformats.org/officeDocument/2006/customXml" ds:itemID="{87BE9738-031E-451A-B526-1A17C3032C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A5D0DE-6B5B-44DB-9624-B34D0A1E5D7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E17350E-05AC-4C01-8A8C-C8D17156D6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9f7acc-4d99-40e6-b6e9-12f826063963"/>
    <ds:schemaRef ds:uri="5ae100dd-7238-47d4-864c-a888c323434e"/>
    <ds:schemaRef ds:uri="2deeec1d-cb6f-4242-aff8-c2598d059f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00. TKOR Paepae Hui Slide Template (current brand)</Template>
  <TotalTime>444</TotalTime>
  <Words>1002</Words>
  <Application>Microsoft Office PowerPoint</Application>
  <PresentationFormat>Widescreen</PresentationFormat>
  <Paragraphs>81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Tenorite</vt:lpstr>
      <vt:lpstr>Trebuchet MS</vt:lpstr>
      <vt:lpstr>Ubuntu</vt:lpstr>
      <vt:lpstr>Wingdings 3</vt:lpstr>
      <vt:lpstr>1_Facet</vt:lpstr>
      <vt:lpstr>2_Facet</vt:lpstr>
      <vt:lpstr>Office Theme</vt:lpstr>
      <vt:lpstr>Introductory comments for Fast-track Panel  22 Oct 2025</vt:lpstr>
      <vt:lpstr>Overview </vt:lpstr>
      <vt:lpstr>Te Kaahui o Rauru</vt:lpstr>
      <vt:lpstr>Ngaa Raurutanga</vt:lpstr>
      <vt:lpstr>Ngaa Raurutanga</vt:lpstr>
      <vt:lpstr>Te Tiriti o Waitangi and Existing Rights</vt:lpstr>
      <vt:lpstr>Coastal Marine Area - Statutory acknowledgement (s 40, schedule 5) </vt:lpstr>
      <vt:lpstr>Ngaa Rauru Comments on Application</vt:lpstr>
      <vt:lpstr>Overview of Ngaa Rauru Position </vt:lpstr>
      <vt:lpstr>Process, tikanga and next steps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 Aroha Kora</dc:creator>
  <cp:lastModifiedBy>Christina Smits</cp:lastModifiedBy>
  <cp:revision>5</cp:revision>
  <cp:lastPrinted>2025-03-20T23:53:25Z</cp:lastPrinted>
  <dcterms:created xsi:type="dcterms:W3CDTF">2025-10-20T22:08:51Z</dcterms:created>
  <dcterms:modified xsi:type="dcterms:W3CDTF">2025-10-22T02:43:42Z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2021-11-04T00:00:00Z</vt:filetime>
  </property>
  <property fmtid="{D5CDD505-2E9C-101B-9397-08002B2CF9AE}" pid="3" name="Creator">
    <vt:lpwstr>Adobe Illustrator 25.3 (Windows)</vt:lpwstr>
  </property>
  <property fmtid="{D5CDD505-2E9C-101B-9397-08002B2CF9AE}" pid="4" name="LastSaved">
    <vt:filetime>2021-11-03T00:00:00Z</vt:filetime>
  </property>
  <property fmtid="{D5CDD505-2E9C-101B-9397-08002B2CF9AE}" pid="5" name="MSIP_Label_47660325-a6f9-4c3b-ba0f-82e76946f647_Enabled">
    <vt:lpwstr>true</vt:lpwstr>
  </property>
  <property fmtid="{D5CDD505-2E9C-101B-9397-08002B2CF9AE}" pid="6" name="MSIP_Label_47660325-a6f9-4c3b-ba0f-82e76946f647_SetDate">
    <vt:lpwstr>2022-10-25T05:08:36Z</vt:lpwstr>
  </property>
  <property fmtid="{D5CDD505-2E9C-101B-9397-08002B2CF9AE}" pid="7" name="MSIP_Label_47660325-a6f9-4c3b-ba0f-82e76946f647_Method">
    <vt:lpwstr>Standard</vt:lpwstr>
  </property>
  <property fmtid="{D5CDD505-2E9C-101B-9397-08002B2CF9AE}" pid="8" name="MSIP_Label_47660325-a6f9-4c3b-ba0f-82e76946f647_Name">
    <vt:lpwstr>Unclassified</vt:lpwstr>
  </property>
  <property fmtid="{D5CDD505-2E9C-101B-9397-08002B2CF9AE}" pid="9" name="MSIP_Label_47660325-a6f9-4c3b-ba0f-82e76946f647_SiteId">
    <vt:lpwstr>4fe13225-bfbb-45d9-bb5d-b636058a0289</vt:lpwstr>
  </property>
  <property fmtid="{D5CDD505-2E9C-101B-9397-08002B2CF9AE}" pid="10" name="MSIP_Label_47660325-a6f9-4c3b-ba0f-82e76946f647_ActionId">
    <vt:lpwstr>6e495133-92bc-48c2-abef-f9a6f498483f</vt:lpwstr>
  </property>
  <property fmtid="{D5CDD505-2E9C-101B-9397-08002B2CF9AE}" pid="11" name="MSIP_Label_47660325-a6f9-4c3b-ba0f-82e76946f647_ContentBits">
    <vt:lpwstr>0</vt:lpwstr>
  </property>
  <property fmtid="{D5CDD505-2E9C-101B-9397-08002B2CF9AE}" pid="12" name="ContentTypeId">
    <vt:lpwstr>0x010100E106A414AAFDB04FBE306619CD48353E002F0A2382F357314CA07B1E1FA9C121DE</vt:lpwstr>
  </property>
  <property fmtid="{D5CDD505-2E9C-101B-9397-08002B2CF9AE}" pid="13" name="_dlc_DocIdItemGuid">
    <vt:lpwstr>d81d5a55-3d03-4756-9947-eab323879251</vt:lpwstr>
  </property>
  <property fmtid="{D5CDD505-2E9C-101B-9397-08002B2CF9AE}" pid="14" name="MediaServiceImageTags">
    <vt:lpwstr/>
  </property>
</Properties>
</file>