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0"/>
  </p:notesMasterIdLst>
  <p:sldIdLst>
    <p:sldId id="266" r:id="rId6"/>
    <p:sldId id="294" r:id="rId7"/>
    <p:sldId id="312" r:id="rId8"/>
    <p:sldId id="299" r:id="rId9"/>
    <p:sldId id="296" r:id="rId10"/>
    <p:sldId id="313" r:id="rId11"/>
    <p:sldId id="314" r:id="rId12"/>
    <p:sldId id="295" r:id="rId13"/>
    <p:sldId id="297" r:id="rId14"/>
    <p:sldId id="301" r:id="rId15"/>
    <p:sldId id="311" r:id="rId16"/>
    <p:sldId id="302" r:id="rId17"/>
    <p:sldId id="303" r:id="rId18"/>
    <p:sldId id="304" r:id="rId19"/>
    <p:sldId id="305" r:id="rId20"/>
    <p:sldId id="306" r:id="rId21"/>
    <p:sldId id="307" r:id="rId22"/>
    <p:sldId id="317" r:id="rId23"/>
    <p:sldId id="308" r:id="rId24"/>
    <p:sldId id="309" r:id="rId25"/>
    <p:sldId id="318" r:id="rId26"/>
    <p:sldId id="316" r:id="rId27"/>
    <p:sldId id="310" r:id="rId28"/>
    <p:sldId id="315" r:id="rId2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DB6493"/>
    <a:srgbClr val="F27DA9"/>
    <a:srgbClr val="B11116"/>
    <a:srgbClr val="D71920"/>
    <a:srgbClr val="66378A"/>
    <a:srgbClr val="984A9C"/>
    <a:srgbClr val="D3691B"/>
    <a:srgbClr val="79A342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9" autoAdjust="0"/>
  </p:normalViewPr>
  <p:slideViewPr>
    <p:cSldViewPr snapToGrid="0">
      <p:cViewPr varScale="1">
        <p:scale>
          <a:sx n="93" d="100"/>
          <a:sy n="93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61D2-B51C-407B-AC85-D2C2A3A39FCB}" type="datetimeFigureOut">
              <a:rPr lang="en-NZ" smtClean="0"/>
              <a:t>4/11/2025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7BA6-399C-492A-A10D-D1FDA09E9D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674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78C-F4B8-8A6C-1BB7-716FC2F35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18504-2589-CA6D-9692-7B52BD633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A9ED4-3752-F326-CFB6-FAD46E1A0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B679E-74EF-B94E-67D4-5B1231709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4967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5EA9-1471-157D-0D07-F88B54C5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EAECE-50AB-C45B-14DF-74B618F98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2695C-AE3D-A756-F105-60550B37F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DCFFD-05E4-C47D-AFCB-880190FF7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617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E508-7ACE-BC08-88AC-7201E4EF9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0B2F5-3923-1C84-F12B-D64B5AB22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BBC7D-6D88-FDDA-20F9-5382A2698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9BF6-EF72-4698-FDC2-0E083865E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69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CCDB8-003A-6185-3F53-20E6F8F3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3DFC3-43A7-DE44-0868-38284BFCC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46B71-1FD5-F2C7-EB27-D5F40BE55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53ADA-0AAA-0D6E-C9C8-D2CC147CE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411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DA606-6FD4-4DC2-B96B-224BA83A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64DAC-B01F-EC9B-3177-2FC73EF83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D780A-132F-3BF0-E36B-DDAED50B2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6EC28-6503-662B-2A8D-F4E76A662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3204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3395-5C8B-37FD-FCF6-E56AF73F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0A833-1DDA-07C8-1BBE-FF8B65589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F827E-4209-67FF-B29C-CA65A2D4F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6210B-3D77-8A7B-7736-18CDB6835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171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EEBB9-D95A-6E29-21B8-37CD62DA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E2415-71A1-E952-F76C-C88C6B08C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97134-C8E1-9FFA-1FA2-7B0C1B551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A97F3-8702-2EF9-2EC9-32185B48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0277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BA12-5669-5D70-EED4-F353ED34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AB353-CEB3-A0DD-A913-53DA63785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5D86B-17C4-400F-FAB6-3AC1FC246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A528-424E-3C88-A9A6-831DA90E6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2969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221F-3519-2455-6595-AD9431D4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4D10C-9CA8-2B81-DBDF-2B2B11F29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89FBA-B190-F5C4-03DA-1F268A588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C941E-420A-0AFD-DF9C-F30135E94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240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451C-DBE7-5BCF-4167-0BE54233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00F12-5583-D224-138C-C1C38F8B4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F8C20-085A-5F6C-17DB-983E47AF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4F34-3E35-A623-DFBE-C0CB46F54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290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144DA-5CDA-9D4C-E8A0-4FB71C8C2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98C41-72C7-0AFB-392C-ECA6B46BF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0EEFB-36C5-1D04-F7E8-5462D9CC0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5D8F-756F-D2CE-E631-B885C768B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8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0DD7-5286-095E-D561-5DE64F32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4D1B5-D1CF-C978-86C4-FC168C980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E2F5A-E2DD-AAA0-BB75-04D139EF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F87C-73D7-C0F1-46F7-5F2C0B7FD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9079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9DFA0-DC89-8BE7-B194-DC80F4AF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F9779-25C1-DA94-357D-DD5A8009E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4CEFB-92E6-29D0-0448-D90F2A723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FF021-3C00-0EEB-1AEA-3879B776F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9573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D93B-E6B7-4714-A4D1-8F85C29B4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C5D32-784C-A5AE-3A4D-7D8900E2D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BA152-0D55-8092-9D51-EDE835401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C150-3147-E772-FFF2-5004F3836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4200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CA24-75F6-7917-00E2-CD086B90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FD0D0-1CEC-0B5B-4369-F93D1B7A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EDCB6-60AB-5533-6841-20FC4CC1E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CB7D5-967F-4C92-0E11-E2ED92D28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7307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F9AA-C90E-D1C4-7C39-2ED55ED73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E0656-B11A-0870-58F7-73C9F9B20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14481-22C0-4F8B-793B-F1851E071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D3971-C46B-FE7F-2C19-DAA220154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400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3CC4-91ED-FB36-4601-67693288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02C9A-E7D4-3FDE-37D6-6FE4269FB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2C3C9-1D8B-59B5-2A58-E4F06F07E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JOHN: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introduce</a:t>
            </a:r>
            <a:r>
              <a:rPr lang="mi-NZ" dirty="0"/>
              <a:t> </a:t>
            </a:r>
            <a:r>
              <a:rPr lang="mi-NZ" dirty="0" err="1"/>
              <a:t>our</a:t>
            </a:r>
            <a:r>
              <a:rPr lang="mi-NZ" dirty="0"/>
              <a:t> hapū and </a:t>
            </a:r>
            <a:r>
              <a:rPr lang="mi-NZ" dirty="0" err="1"/>
              <a:t>ourselves</a:t>
            </a:r>
            <a:r>
              <a:rPr lang="mi-NZ" dirty="0"/>
              <a:t>, </a:t>
            </a:r>
            <a:r>
              <a:rPr lang="mi-NZ" dirty="0" err="1"/>
              <a:t>please</a:t>
            </a:r>
            <a:r>
              <a:rPr lang="mi-NZ" dirty="0"/>
              <a:t> </a:t>
            </a:r>
            <a:r>
              <a:rPr lang="mi-NZ" dirty="0" err="1"/>
              <a:t>refer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our</a:t>
            </a:r>
            <a:r>
              <a:rPr lang="mi-NZ" dirty="0"/>
              <a:t> </a:t>
            </a:r>
            <a:r>
              <a:rPr lang="mi-NZ" dirty="0" err="1"/>
              <a:t>written</a:t>
            </a:r>
            <a:r>
              <a:rPr lang="mi-NZ" dirty="0"/>
              <a:t> </a:t>
            </a:r>
            <a:r>
              <a:rPr lang="mi-NZ" dirty="0" err="1"/>
              <a:t>comments</a:t>
            </a:r>
            <a:r>
              <a:rPr lang="mi-NZ" dirty="0"/>
              <a:t>.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D8558-FFEF-6D14-E506-5A1533FE2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775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1DF2D-1531-C375-B0D2-49F6A504C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BEE87-36DF-A70C-3406-D0EAF29AD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427D9-3F11-7798-E0CE-7B9D7B76F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BAC8-9393-84CC-FF89-7BD106E73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080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79655-2D66-A0D4-2FC2-CFB73001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79E80-3169-3411-BDDB-DD0085864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1839F-FE14-99A2-6424-849C1E77C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B0E16-3E7E-5238-9F09-C447C5E2F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857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1BB3-968F-AEAD-6AF9-3441CA45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C2630-6FB5-76E4-7294-1DA024C03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0ACCB-7A24-FA95-F71B-6368EB6AD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33DF2-BED5-3C2F-6AA5-A872D538F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481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4F4D3-4447-0517-838B-E68F434D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6B47C-B284-6F51-DA09-56C34A1C4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29F40-CAC8-3CD6-E1F4-79E0B5908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10E84-97C2-F2CA-E921-85181ED1A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295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557F3-EAD9-6D42-F8F9-36E0A25B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0789D-50A4-4851-D896-5407B3380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99AE7-AA97-8C9B-CDCE-8A22C2A45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AA77B-9C37-1802-5BC3-5A261ED18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061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5FBA0-DD89-DF87-321D-598D7A09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10720-4A03-4D5B-48B8-C66B0B6E9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C14ED-7DA2-8045-8987-CA9261FBC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9577-90EA-76B7-DFBF-07504312E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A6-399C-492A-A10D-D1FDA09E9D2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71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4E13-39A6-DCB6-4366-55F0A237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E899A-9E7E-476B-6287-8826CB05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15A3F-86EC-4DA4-0734-38947B56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4C8-BBE8-461E-99EA-07A07F7EB01F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C27D-A34C-B837-2FDF-27C25DEA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0A51-272A-22EC-35A1-BE4E070C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095C-6394-E1BE-BB0B-96A14E01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F5DA5-99D2-8760-481E-821627E35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Gotham Light" pitchFamily="50" charset="0"/>
              </a:defRPr>
            </a:lvl1pPr>
            <a:lvl2pPr>
              <a:defRPr>
                <a:solidFill>
                  <a:schemeClr val="bg1"/>
                </a:solidFill>
                <a:latin typeface="Gotham Light" pitchFamily="50" charset="0"/>
              </a:defRPr>
            </a:lvl2pPr>
            <a:lvl3pPr>
              <a:defRPr>
                <a:solidFill>
                  <a:schemeClr val="bg1"/>
                </a:solidFill>
                <a:latin typeface="Gotham Light" pitchFamily="50" charset="0"/>
              </a:defRPr>
            </a:lvl3pPr>
            <a:lvl4pPr>
              <a:defRPr>
                <a:solidFill>
                  <a:schemeClr val="bg1"/>
                </a:solidFill>
                <a:latin typeface="Gotham Light" pitchFamily="50" charset="0"/>
              </a:defRPr>
            </a:lvl4pPr>
            <a:lvl5pPr>
              <a:defRPr>
                <a:solidFill>
                  <a:schemeClr val="bg1"/>
                </a:solidFill>
                <a:latin typeface="Gotham Light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5AA4-AAF8-34E4-7782-B63A929E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9CF3-87A2-473C-A90E-BEC01246C516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4BCA2-D32A-E339-1AB9-3D17BB81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B729-5EA7-9C52-4942-8AED9454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57B2F-33C8-8366-42AA-C1847073F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15C4A-D462-4D12-0CC6-11DF90519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otham Light" pitchFamily="50" charset="0"/>
              </a:defRPr>
            </a:lvl1pPr>
            <a:lvl2pPr>
              <a:defRPr>
                <a:solidFill>
                  <a:schemeClr val="bg1"/>
                </a:solidFill>
                <a:latin typeface="Gotham Light" pitchFamily="50" charset="0"/>
              </a:defRPr>
            </a:lvl2pPr>
            <a:lvl3pPr>
              <a:defRPr>
                <a:solidFill>
                  <a:schemeClr val="bg1"/>
                </a:solidFill>
                <a:latin typeface="Gotham Light" pitchFamily="50" charset="0"/>
              </a:defRPr>
            </a:lvl3pPr>
            <a:lvl4pPr>
              <a:defRPr>
                <a:solidFill>
                  <a:schemeClr val="bg1"/>
                </a:solidFill>
                <a:latin typeface="Gotham Light" pitchFamily="50" charset="0"/>
              </a:defRPr>
            </a:lvl4pPr>
            <a:lvl5pPr>
              <a:defRPr>
                <a:solidFill>
                  <a:schemeClr val="bg1"/>
                </a:solidFill>
                <a:latin typeface="Gotham Light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A93F-3C38-C007-7456-44D6855D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E100-A30E-46DC-B208-CC3ECFDBC6A6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E97D-DCE6-23D8-CA6F-212154AB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8467-060A-71AD-66D8-BC0B8931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F92D-58DD-6508-3A65-0C15AFB9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CB64-586A-CF5A-D558-811D6AF2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078C-84F5-75AF-569B-59138EE0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7473-8EF9-43F9-991C-4F8DD0B1654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372F2-505E-355D-7409-13715A2A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42BF-8AB9-AEB7-96E3-C6C15B8E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573F-0C69-3808-E191-5802BC25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873D-1035-282F-AA7A-D8BF34A4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EE51-37AB-876D-C3B7-BD135E36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6C4A-C763-45C8-B87F-808D9959B521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03DF-FFBE-F61C-0C60-50824733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52724-5B28-94F9-ECDE-1BCB0474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A669-CD51-23DB-F820-317A5A3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024E9-88B4-E664-0477-93930E9E6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5A9DC-997D-99CD-0E27-9B5D81727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E213-184E-7CB6-2344-B2814686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FBD6-F7CB-47DB-914B-34FC8FCE482A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C572-BD5E-CD73-835B-8D6043AF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3A5B6-892B-3685-A822-E05722C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2AC9-036B-5E72-421F-805AEE8D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D9689-12EB-2851-1B3E-D5ED8FC8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966F9-D2ED-7CB5-0701-5D5DA214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9E3CE-E340-C363-9552-37202D959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D93C7-5A77-F842-6074-9B04CFE12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872CE-265C-C04F-E1CF-78A6520F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2BF0-BB9E-41D2-8497-28061772B592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88334-0C55-282D-C6F7-BB8B7450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B88C6-F5F8-EE66-B1B7-17A8ED96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9EFD-B9FA-E6A8-CB75-4BBA433E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9D158-7524-20CD-C3D7-63B6F82F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673-A245-41AA-A7A1-BA297281C2A1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BB649-1B73-B302-97DA-93081EDD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EABAF-55AD-4037-5168-5F143E0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360D7-DD13-DB86-2A5B-53610D63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57C6-7AE9-4137-9B95-486F58F77DCD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C8EED-87D6-8915-615B-98244EEC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42DA4-9E59-B520-1BF0-D53C7C44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CBA8-E7FF-151D-C8D8-AB886237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1919-24C8-9F5A-A601-2D6524B4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>
              <a:defRPr sz="2800">
                <a:solidFill>
                  <a:schemeClr val="bg1"/>
                </a:solidFill>
                <a:latin typeface="Gotham Medium" panose="02000604030000020004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Gotham Medium" panose="02000604030000020004" pitchFamily="50" charset="0"/>
              </a:defRPr>
            </a:lvl3pPr>
            <a:lvl4pPr>
              <a:defRPr sz="2000">
                <a:solidFill>
                  <a:schemeClr val="bg1"/>
                </a:solidFill>
                <a:latin typeface="Gotham Medium" panose="02000604030000020004" pitchFamily="50" charset="0"/>
              </a:defRPr>
            </a:lvl4pPr>
            <a:lvl5pPr>
              <a:defRPr sz="2000">
                <a:solidFill>
                  <a:schemeClr val="bg1"/>
                </a:solidFill>
                <a:latin typeface="Gotham Medium" panose="02000604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302D4-CDA4-8EF0-B461-60A15E41C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99925-17A8-912A-4ED8-A7FB85BC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8A1-7ADE-44FC-9EBD-3CCE802BCA00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F679-187B-04AC-CDD7-DCAC4257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28AAF-F32A-5AF0-BE02-7EFE14E7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61CA-A4AB-89C7-D664-EE9EB42F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1941A7-B44F-02E7-B924-8A07B1807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FED35-7E03-7A55-732A-D6E80B43D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D694B-56A5-EE47-99AE-E069BD9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847-31E3-4305-AE4E-D14CD7187573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8C7A3-A35A-5E91-C4D3-058AB552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 Committee Submission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E1163-54F9-F57B-F953-4616F8EE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D40CB-A715-5ACD-1996-E2F96C94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AF5DB-5873-56A4-48AB-29C87178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C376-76E0-AFB0-9C47-E6F80B202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BA5B4-254E-48D0-A267-C086E268A2F5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6200-FAB1-4A07-EE64-AF8F98F94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Select Committee Submission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35B7B-212B-55CA-27E1-0A5E3C4C6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E4B5C2-6CAF-CE4C-BC37-ADEFD4AD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191AB5-199C-232F-4AFC-3E6CFC5B5A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7EECA-337A-C337-95E6-E8CEB6F5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967"/>
            <a:ext cx="10515600" cy="22062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NZ" sz="4800" b="1" dirty="0"/>
              <a:t>Wānanga ki </a:t>
            </a:r>
            <a:r>
              <a:rPr lang="en-NZ" sz="4800" b="1" dirty="0" err="1"/>
              <a:t>Te</a:t>
            </a:r>
            <a:r>
              <a:rPr lang="en-NZ" sz="4800" b="1" dirty="0"/>
              <a:t> H</a:t>
            </a:r>
            <a:r>
              <a:rPr lang="mi-NZ" sz="4800" b="1" dirty="0" err="1"/>
              <a:t>āwera</a:t>
            </a:r>
            <a:br>
              <a:rPr lang="mi-NZ" sz="4800" dirty="0"/>
            </a:br>
            <a:r>
              <a:rPr lang="mi-NZ" sz="4800" dirty="0"/>
              <a:t>E pā ana ki TTR kei roto i te </a:t>
            </a:r>
            <a:r>
              <a:rPr lang="mi-NZ" sz="4800" dirty="0" err="1"/>
              <a:t>Fast-track</a:t>
            </a:r>
            <a:endParaRPr lang="en-NZ" sz="48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0F11-D4F0-C4DF-8E8C-931E8C67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3" y="2413842"/>
            <a:ext cx="10515600" cy="904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200" noProof="0" dirty="0" err="1"/>
              <a:t>Te</a:t>
            </a:r>
            <a:r>
              <a:rPr lang="en-NZ" sz="3200" noProof="0" dirty="0"/>
              <a:t> </a:t>
            </a:r>
            <a:r>
              <a:rPr lang="en-NZ" sz="3200" noProof="0" dirty="0" err="1"/>
              <a:t>rā</a:t>
            </a:r>
            <a:r>
              <a:rPr lang="en-NZ" sz="3200" noProof="0" dirty="0"/>
              <a:t> </a:t>
            </a:r>
            <a:r>
              <a:rPr lang="en-NZ" sz="3200" noProof="0" dirty="0" err="1"/>
              <a:t>Tirea</a:t>
            </a:r>
            <a:r>
              <a:rPr lang="en-NZ" sz="3200" noProof="0" dirty="0"/>
              <a:t> o </a:t>
            </a:r>
            <a:r>
              <a:rPr lang="en-NZ" sz="3200" noProof="0" dirty="0" err="1"/>
              <a:t>te</a:t>
            </a:r>
            <a:r>
              <a:rPr lang="en-NZ" sz="3200" noProof="0" dirty="0"/>
              <a:t> </a:t>
            </a:r>
            <a:r>
              <a:rPr lang="en-NZ" sz="3200" noProof="0" dirty="0" err="1"/>
              <a:t>Maramataka</a:t>
            </a:r>
            <a:r>
              <a:rPr lang="en-NZ" sz="3200" dirty="0"/>
              <a:t>. </a:t>
            </a:r>
            <a:r>
              <a:rPr lang="en-NZ" sz="3200" noProof="0" dirty="0" err="1"/>
              <a:t>Rāpare</a:t>
            </a:r>
            <a:r>
              <a:rPr lang="en-NZ" sz="3200" noProof="0" dirty="0"/>
              <a:t> 23 </a:t>
            </a:r>
            <a:r>
              <a:rPr lang="en-NZ" sz="3200" noProof="0" dirty="0" err="1"/>
              <a:t>Oketopa</a:t>
            </a:r>
            <a:r>
              <a:rPr lang="en-NZ" sz="3200" noProof="0" dirty="0"/>
              <a:t>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6DD2A-29CD-DFF6-8DAA-49AB97801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261" y="3510952"/>
            <a:ext cx="2705478" cy="261974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661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B6C9A-7467-C42A-74EA-E02A04DC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62666B43-1370-FEC6-0A51-F470F0790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6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D5B642-D121-A729-4C91-65BFC42E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6000" b="1" noProof="0" dirty="0"/>
              <a:t>P</a:t>
            </a:r>
            <a:r>
              <a:rPr lang="en-NZ" sz="6000" b="1" noProof="0" dirty="0" err="1"/>
              <a:t>ātai</a:t>
            </a:r>
            <a:r>
              <a:rPr lang="en-NZ" sz="6000" b="1" noProof="0" dirty="0"/>
              <a:t> #1 Settlements &amp; tikanga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B1FF60-76E4-3CA6-9E8F-1F4EDFDD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NZ" sz="4000" dirty="0"/>
              <a:t>Tauranga waka legal title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Statutory acknowledgements on moana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Coastal strip from Waihi ki </a:t>
            </a:r>
            <a:r>
              <a:rPr lang="en-NZ" sz="4000" dirty="0" err="1"/>
              <a:t>Taungatara</a:t>
            </a:r>
            <a:endParaRPr lang="en-NZ" sz="4000" dirty="0"/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Awa riparian strips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$9B quantum, redress $67m    0.74%</a:t>
            </a:r>
          </a:p>
          <a:p>
            <a:pPr marL="457200" lvl="1" indent="0">
              <a:buNone/>
            </a:pPr>
            <a:endParaRPr lang="en-NZ" sz="4000" dirty="0"/>
          </a:p>
          <a:p>
            <a:pPr lvl="1"/>
            <a:endParaRPr lang="en-NZ" sz="4000" dirty="0"/>
          </a:p>
          <a:p>
            <a:pPr lvl="1"/>
            <a:endParaRPr lang="en-NZ" sz="4000" dirty="0"/>
          </a:p>
          <a:p>
            <a:pPr lvl="1"/>
            <a:endParaRPr lang="en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668D1-F675-EB40-550E-8C3AF6AC44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955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E6D85-89BB-50DA-7B38-5DCA257B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A14865DF-F801-2ACF-9B53-EA785F4D7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6CCBF08-4591-D901-0D19-71C8D504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6000" b="1" noProof="0" dirty="0"/>
              <a:t>P</a:t>
            </a:r>
            <a:r>
              <a:rPr lang="en-NZ" sz="6000" b="1" noProof="0" dirty="0" err="1"/>
              <a:t>ātai</a:t>
            </a:r>
            <a:r>
              <a:rPr lang="en-NZ" sz="6000" b="1" noProof="0" dirty="0"/>
              <a:t> #1 Settlements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E4AC66-4DA4-4C99-C87A-DA3436FD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4000" dirty="0"/>
              <a:t>Ngaruahine </a:t>
            </a:r>
            <a:r>
              <a:rPr lang="mi-NZ" sz="4000" dirty="0" err="1"/>
              <a:t>Fisheries</a:t>
            </a:r>
            <a:r>
              <a:rPr lang="mi-NZ" sz="4000" dirty="0"/>
              <a:t> </a:t>
            </a:r>
            <a:r>
              <a:rPr lang="mi-NZ" sz="4000" dirty="0" err="1"/>
              <a:t>Settlement</a:t>
            </a:r>
            <a:endParaRPr lang="mi-NZ" sz="4000" dirty="0"/>
          </a:p>
          <a:p>
            <a:pPr marL="457200" lvl="1" indent="0">
              <a:buNone/>
            </a:pPr>
            <a:endParaRPr lang="mi-NZ" sz="4000" dirty="0"/>
          </a:p>
          <a:p>
            <a:pPr lvl="1"/>
            <a:r>
              <a:rPr lang="mi-NZ" sz="4000" dirty="0"/>
              <a:t>2015 Ngaruahine Settlement Act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Taranaki Maori Trust Board Act update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Taranaki Maunga Settlement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E1C18-31D2-26AB-ABD0-170245E72E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468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586D6-E794-C49E-7FF6-43D229E0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837ECA0F-BCDD-FD6F-BBA1-170FC7293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1DB081-B85D-D287-FEA8-99E06164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#2 Rangatiratanga, </a:t>
            </a:r>
            <a:r>
              <a:rPr lang="en-NZ" sz="4000" b="1" dirty="0" err="1"/>
              <a:t>Kaitiakitanga</a:t>
            </a:r>
            <a:r>
              <a:rPr lang="en-NZ" sz="4000" b="1" dirty="0"/>
              <a:t> &amp; Mauri </a:t>
            </a:r>
            <a:endParaRPr lang="en-NZ" sz="4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BD56A-5F07-FFF5-2722-4E22314E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NZ" sz="4000" dirty="0"/>
              <a:t>Mana </a:t>
            </a:r>
            <a:r>
              <a:rPr lang="en-NZ" sz="4000" dirty="0" err="1"/>
              <a:t>motuhake</a:t>
            </a:r>
            <a:r>
              <a:rPr lang="en-NZ" sz="4000" dirty="0"/>
              <a:t> </a:t>
            </a:r>
            <a:r>
              <a:rPr lang="en-NZ" sz="4000" dirty="0" err="1"/>
              <a:t>mō</a:t>
            </a:r>
            <a:r>
              <a:rPr lang="en-NZ" sz="4000" dirty="0"/>
              <a:t> </a:t>
            </a:r>
            <a:r>
              <a:rPr lang="en-NZ" sz="4000" dirty="0" err="1"/>
              <a:t>Papatūānuku</a:t>
            </a:r>
            <a:r>
              <a:rPr lang="en-NZ" sz="4000" dirty="0"/>
              <a:t>, </a:t>
            </a:r>
            <a:r>
              <a:rPr lang="en-NZ" sz="4000" dirty="0" err="1"/>
              <a:t>mō</a:t>
            </a:r>
            <a:r>
              <a:rPr lang="en-NZ" sz="4000" dirty="0"/>
              <a:t> </a:t>
            </a:r>
            <a:r>
              <a:rPr lang="en-NZ" sz="4000" dirty="0" err="1"/>
              <a:t>taku</a:t>
            </a:r>
            <a:r>
              <a:rPr lang="en-NZ" sz="4000" dirty="0"/>
              <a:t> Tangaroa.  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Mana moana control on behaviour to protect the moana – for example</a:t>
            </a:r>
          </a:p>
          <a:p>
            <a:pPr lvl="2"/>
            <a:r>
              <a:rPr lang="en-NZ" sz="3600" dirty="0"/>
              <a:t>community education via public wānanga</a:t>
            </a:r>
          </a:p>
          <a:p>
            <a:pPr lvl="2"/>
            <a:r>
              <a:rPr lang="en-NZ" sz="3600" dirty="0"/>
              <a:t>sharing </a:t>
            </a:r>
            <a:r>
              <a:rPr lang="en-NZ" sz="3600" dirty="0" err="1"/>
              <a:t>mātauranga</a:t>
            </a:r>
            <a:r>
              <a:rPr lang="en-NZ" sz="3600" dirty="0"/>
              <a:t> (as appropriate) via wānanga</a:t>
            </a:r>
          </a:p>
          <a:p>
            <a:pPr lvl="2"/>
            <a:r>
              <a:rPr lang="en-NZ" sz="3600" dirty="0"/>
              <a:t>Rāhui under tikanga including on commercial operations out at sea and coastal rāhui under tikanga with public signs for over 15 years. 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 err="1"/>
              <a:t>Kaitiakitanga</a:t>
            </a:r>
            <a:r>
              <a:rPr lang="en-NZ" sz="4000" dirty="0"/>
              <a:t> also </a:t>
            </a:r>
            <a:r>
              <a:rPr lang="en-NZ" sz="4000" dirty="0" err="1"/>
              <a:t>nuturing</a:t>
            </a:r>
            <a:r>
              <a:rPr lang="en-NZ" sz="4000" dirty="0"/>
              <a:t> our </a:t>
            </a:r>
            <a:r>
              <a:rPr lang="en-NZ" sz="4000" dirty="0" err="1"/>
              <a:t>tupua</a:t>
            </a:r>
            <a:r>
              <a:rPr lang="en-NZ" sz="4000" dirty="0"/>
              <a:t>, our taniwha, our mauri.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Tauranga waka and </a:t>
            </a:r>
            <a:r>
              <a:rPr lang="en-NZ" sz="4000" dirty="0" err="1"/>
              <a:t>tauranga</a:t>
            </a:r>
            <a:r>
              <a:rPr lang="en-NZ" sz="4000" dirty="0"/>
              <a:t> </a:t>
            </a:r>
            <a:r>
              <a:rPr lang="en-NZ" sz="4000" dirty="0" err="1"/>
              <a:t>ika</a:t>
            </a:r>
            <a:r>
              <a:rPr lang="en-NZ" sz="4000" dirty="0"/>
              <a:t> and mauri stones. 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/>
              <a:t>Karakia and </a:t>
            </a:r>
            <a:r>
              <a:rPr lang="en-NZ" sz="4000" dirty="0" err="1"/>
              <a:t>karanga</a:t>
            </a:r>
            <a:r>
              <a:rPr lang="en-NZ" sz="4000" dirty="0"/>
              <a:t>. </a:t>
            </a:r>
          </a:p>
          <a:p>
            <a:pPr lvl="1"/>
            <a:endParaRPr lang="en-NZ" sz="4000" dirty="0"/>
          </a:p>
          <a:p>
            <a:pPr lvl="1"/>
            <a:r>
              <a:rPr lang="en-NZ" sz="4000" dirty="0" err="1"/>
              <a:t>Pātaka</a:t>
            </a:r>
            <a:r>
              <a:rPr lang="en-NZ" sz="4000" dirty="0"/>
              <a:t> economy from sharing </a:t>
            </a:r>
            <a:r>
              <a:rPr lang="en-NZ" sz="4000" dirty="0" err="1"/>
              <a:t>kaimoana</a:t>
            </a:r>
            <a:r>
              <a:rPr lang="en-NZ" sz="4000" dirty="0"/>
              <a:t> &amp; investing in waka.</a:t>
            </a:r>
          </a:p>
          <a:p>
            <a:pPr lvl="1"/>
            <a:endParaRPr lang="en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C5EBC-56FD-0BB0-3FF5-4BE65D8904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823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6A1EC-C050-5C66-BA21-16875FC0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D0D79F9D-0E7F-1649-18EB-60DA06C5C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DADE179-315C-49F8-BB2C-EEA14697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</a:t>
            </a:r>
            <a:r>
              <a:rPr lang="en-NZ" sz="4000" b="1" dirty="0"/>
              <a:t>3</a:t>
            </a:r>
            <a:r>
              <a:rPr lang="en-NZ" sz="4000" b="1" noProof="0" dirty="0"/>
              <a:t> Sha</a:t>
            </a:r>
            <a:r>
              <a:rPr lang="en-NZ" sz="4000" b="1" dirty="0"/>
              <a:t>red Spaces</a:t>
            </a:r>
            <a:endParaRPr lang="en-NZ" sz="4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B3607F-42F3-2BAE-3D6B-7EEF4FE0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28" y="1163159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2000" dirty="0"/>
              <a:t>Mai te ngutu awa o </a:t>
            </a:r>
            <a:r>
              <a:rPr lang="mi-NZ" sz="2000" dirty="0" err="1"/>
              <a:t>Waihi</a:t>
            </a:r>
            <a:r>
              <a:rPr lang="mi-NZ" sz="2000" dirty="0"/>
              <a:t> (</a:t>
            </a:r>
            <a:r>
              <a:rPr lang="mi-NZ" sz="2000" dirty="0" err="1"/>
              <a:t>Pukeoha</a:t>
            </a:r>
            <a:r>
              <a:rPr lang="mi-NZ" sz="2000" dirty="0"/>
              <a:t>) </a:t>
            </a:r>
          </a:p>
          <a:p>
            <a:pPr lvl="1"/>
            <a:r>
              <a:rPr lang="mi-NZ" sz="2000" dirty="0"/>
              <a:t>Ki </a:t>
            </a:r>
            <a:r>
              <a:rPr lang="mi-NZ" sz="2000" dirty="0" err="1"/>
              <a:t>Hawaikinui</a:t>
            </a:r>
            <a:r>
              <a:rPr lang="mi-NZ" sz="2000" dirty="0"/>
              <a:t>, </a:t>
            </a:r>
            <a:r>
              <a:rPr lang="mi-NZ" sz="2000" dirty="0" err="1"/>
              <a:t>Hawaikiroa</a:t>
            </a:r>
            <a:r>
              <a:rPr lang="mi-NZ" sz="2000" dirty="0"/>
              <a:t>, </a:t>
            </a:r>
            <a:r>
              <a:rPr lang="mi-NZ" sz="2000" dirty="0" err="1"/>
              <a:t>Hawaikipamamao</a:t>
            </a:r>
            <a:endParaRPr lang="mi-NZ" sz="2000" dirty="0"/>
          </a:p>
          <a:p>
            <a:pPr lvl="1"/>
            <a:r>
              <a:rPr lang="mi-NZ" sz="2000" dirty="0"/>
              <a:t>Ki te ngutu awa o </a:t>
            </a:r>
            <a:r>
              <a:rPr lang="mi-NZ" sz="2000" dirty="0" err="1"/>
              <a:t>Taungatara</a:t>
            </a:r>
            <a:endParaRPr lang="mi-NZ" sz="2000" dirty="0"/>
          </a:p>
          <a:p>
            <a:pPr marL="457200" lvl="1" indent="0">
              <a:buNone/>
            </a:pPr>
            <a:r>
              <a:rPr lang="mi-NZ" sz="2000" dirty="0"/>
              <a:t>Ki te Rāwhiti ko Ngāti </a:t>
            </a:r>
            <a:r>
              <a:rPr lang="mi-NZ" sz="2000" dirty="0" err="1"/>
              <a:t>Ruanui</a:t>
            </a:r>
            <a:r>
              <a:rPr lang="mi-NZ" sz="2000" dirty="0"/>
              <a:t> / </a:t>
            </a:r>
            <a:r>
              <a:rPr lang="mi-NZ" sz="2000" dirty="0" err="1"/>
              <a:t>Tangahoe</a:t>
            </a:r>
            <a:r>
              <a:rPr lang="mi-NZ" sz="2000" dirty="0"/>
              <a:t>. </a:t>
            </a:r>
          </a:p>
          <a:p>
            <a:pPr marL="457200" lvl="1" indent="0">
              <a:buNone/>
            </a:pPr>
            <a:r>
              <a:rPr lang="mi-NZ" sz="2000" dirty="0"/>
              <a:t>Ki te Uru ko Taranaki. </a:t>
            </a:r>
          </a:p>
          <a:p>
            <a:pPr lvl="1"/>
            <a:endParaRPr lang="mi-NZ" sz="2000" dirty="0"/>
          </a:p>
          <a:p>
            <a:pPr marL="457200" lvl="1" indent="0">
              <a:buNone/>
            </a:pPr>
            <a:endParaRPr lang="en-NZ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60060-5C2B-E596-3F9F-7A844C527B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9883365" y="608423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35EE6-4080-9082-5207-F9FC36287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550" y="3146333"/>
            <a:ext cx="4064621" cy="2837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DD0FF-078B-599C-9E51-9D860667F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24" y="2902681"/>
            <a:ext cx="6960264" cy="33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8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49B86-B781-06DE-48C8-8D24F008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0C4C3398-9BFD-DA84-1B76-E40D69EB4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4D364B-CFCB-16A7-931C-87F1C7DA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#4 Outer EEZ &amp; beyond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AE308E-7974-3FCB-23CA-D36908B0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5115403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mi-NZ" sz="4000" dirty="0" err="1"/>
              <a:t>Pīho</a:t>
            </a:r>
            <a:r>
              <a:rPr lang="mi-NZ" sz="4000" dirty="0"/>
              <a:t> (</a:t>
            </a:r>
            <a:r>
              <a:rPr lang="mi-NZ" sz="4000" dirty="0" err="1"/>
              <a:t>trading</a:t>
            </a:r>
            <a:r>
              <a:rPr lang="mi-NZ" sz="4000" dirty="0"/>
              <a:t>) </a:t>
            </a:r>
          </a:p>
          <a:p>
            <a:pPr lvl="2"/>
            <a:r>
              <a:rPr lang="mi-NZ" sz="3600" dirty="0" err="1"/>
              <a:t>From</a:t>
            </a:r>
            <a:r>
              <a:rPr lang="mi-NZ" sz="3600" dirty="0"/>
              <a:t> Pātea/</a:t>
            </a:r>
            <a:r>
              <a:rPr lang="mi-NZ" sz="3600" dirty="0" err="1"/>
              <a:t>Waingongoro</a:t>
            </a:r>
            <a:r>
              <a:rPr lang="mi-NZ" sz="3600" dirty="0"/>
              <a:t> </a:t>
            </a:r>
            <a:r>
              <a:rPr lang="mi-NZ" sz="3600" dirty="0" err="1"/>
              <a:t>to</a:t>
            </a:r>
            <a:r>
              <a:rPr lang="mi-NZ" sz="3600" dirty="0"/>
              <a:t> Rangitoto (</a:t>
            </a:r>
            <a:r>
              <a:rPr lang="mi-NZ" sz="3600" dirty="0" err="1"/>
              <a:t>D’Urville</a:t>
            </a:r>
            <a:r>
              <a:rPr lang="mi-NZ" sz="3600" dirty="0"/>
              <a:t> </a:t>
            </a:r>
            <a:r>
              <a:rPr lang="mi-NZ" sz="3600" dirty="0" err="1"/>
              <a:t>Island</a:t>
            </a:r>
            <a:r>
              <a:rPr lang="mi-NZ" sz="3600" dirty="0"/>
              <a:t>)</a:t>
            </a:r>
          </a:p>
          <a:p>
            <a:pPr lvl="2"/>
            <a:r>
              <a:rPr lang="mi-NZ" sz="3600" dirty="0" err="1"/>
              <a:t>From</a:t>
            </a:r>
            <a:r>
              <a:rPr lang="mi-NZ" sz="3600" dirty="0"/>
              <a:t> Pātea &amp; 5-Mile </a:t>
            </a:r>
            <a:r>
              <a:rPr lang="mi-NZ" sz="3600" dirty="0" err="1"/>
              <a:t>Reef</a:t>
            </a:r>
            <a:r>
              <a:rPr lang="mi-NZ" sz="3600" dirty="0"/>
              <a:t> </a:t>
            </a:r>
            <a:r>
              <a:rPr lang="mi-NZ" sz="3600" dirty="0" err="1"/>
              <a:t>trading</a:t>
            </a:r>
            <a:r>
              <a:rPr lang="mi-NZ" sz="3600" dirty="0"/>
              <a:t> for </a:t>
            </a:r>
            <a:r>
              <a:rPr lang="mi-NZ" sz="3600" dirty="0" err="1"/>
              <a:t>argillte</a:t>
            </a:r>
            <a:endParaRPr lang="mi-NZ" sz="3600" dirty="0"/>
          </a:p>
          <a:p>
            <a:pPr lvl="2"/>
            <a:r>
              <a:rPr lang="mi-NZ" sz="3600" dirty="0" err="1"/>
              <a:t>From</a:t>
            </a:r>
            <a:r>
              <a:rPr lang="mi-NZ" sz="3600" dirty="0"/>
              <a:t> </a:t>
            </a:r>
            <a:r>
              <a:rPr lang="mi-NZ" sz="3600" dirty="0" err="1"/>
              <a:t>Waingongoro</a:t>
            </a:r>
            <a:r>
              <a:rPr lang="mi-NZ" sz="3600" dirty="0"/>
              <a:t> &amp; Taranaki </a:t>
            </a:r>
            <a:r>
              <a:rPr lang="mi-NZ" sz="3600" dirty="0" err="1"/>
              <a:t>to</a:t>
            </a:r>
            <a:r>
              <a:rPr lang="mi-NZ" sz="3600" dirty="0"/>
              <a:t> Te </a:t>
            </a:r>
            <a:r>
              <a:rPr lang="mi-NZ" sz="3600" dirty="0" err="1"/>
              <a:t>Taipoutini</a:t>
            </a:r>
            <a:r>
              <a:rPr lang="mi-NZ" sz="3600" dirty="0"/>
              <a:t> for pounamu</a:t>
            </a:r>
          </a:p>
          <a:p>
            <a:pPr lvl="1"/>
            <a:r>
              <a:rPr lang="mi-NZ" sz="4000" dirty="0"/>
              <a:t>Manu</a:t>
            </a:r>
          </a:p>
          <a:p>
            <a:pPr lvl="2"/>
            <a:r>
              <a:rPr lang="mi-NZ" sz="3600" dirty="0"/>
              <a:t>Tītī (</a:t>
            </a:r>
            <a:r>
              <a:rPr lang="mi-NZ" sz="3600" dirty="0" err="1"/>
              <a:t>mutton</a:t>
            </a:r>
            <a:r>
              <a:rPr lang="mi-NZ" sz="3600" dirty="0"/>
              <a:t> </a:t>
            </a:r>
            <a:r>
              <a:rPr lang="mi-NZ" sz="3600" dirty="0" err="1"/>
              <a:t>bird</a:t>
            </a:r>
            <a:r>
              <a:rPr lang="mi-NZ" sz="3600" dirty="0"/>
              <a:t>) – </a:t>
            </a:r>
            <a:r>
              <a:rPr lang="mi-NZ" sz="3600" dirty="0" err="1"/>
              <a:t>Okahu</a:t>
            </a:r>
            <a:r>
              <a:rPr lang="mi-NZ" sz="3600" dirty="0"/>
              <a:t>-Tītī Pā &amp; </a:t>
            </a:r>
            <a:r>
              <a:rPr lang="mi-NZ" sz="3600" dirty="0" err="1"/>
              <a:t>Mangaōtuku</a:t>
            </a:r>
            <a:r>
              <a:rPr lang="mi-NZ" sz="3600" dirty="0"/>
              <a:t> (Toko &amp; </a:t>
            </a:r>
            <a:r>
              <a:rPr lang="mi-NZ" sz="3600" dirty="0" err="1"/>
              <a:t>Whangamomona</a:t>
            </a:r>
            <a:r>
              <a:rPr lang="mi-NZ" sz="3600" dirty="0"/>
              <a:t>)</a:t>
            </a:r>
          </a:p>
          <a:p>
            <a:pPr lvl="2"/>
            <a:r>
              <a:rPr lang="mi-NZ" sz="3600" dirty="0"/>
              <a:t>Kawau (</a:t>
            </a:r>
            <a:r>
              <a:rPr lang="mi-NZ" sz="3600" dirty="0" err="1"/>
              <a:t>shag</a:t>
            </a:r>
            <a:r>
              <a:rPr lang="mi-NZ" sz="3600" dirty="0"/>
              <a:t>) – Kawau Pā</a:t>
            </a:r>
          </a:p>
          <a:p>
            <a:pPr lvl="2"/>
            <a:r>
              <a:rPr lang="mi-NZ" sz="3600" dirty="0"/>
              <a:t>Toroa (</a:t>
            </a:r>
            <a:r>
              <a:rPr lang="mi-NZ" sz="3600" dirty="0" err="1"/>
              <a:t>albatross</a:t>
            </a:r>
            <a:r>
              <a:rPr lang="mi-NZ" sz="3600" dirty="0"/>
              <a:t>) – hononga </a:t>
            </a:r>
            <a:r>
              <a:rPr lang="mi-NZ" sz="3600" dirty="0" err="1"/>
              <a:t>with</a:t>
            </a:r>
            <a:r>
              <a:rPr lang="mi-NZ" sz="3600" dirty="0"/>
              <a:t> Parihaka &amp; Tohu </a:t>
            </a:r>
            <a:r>
              <a:rPr lang="mi-NZ" sz="3600" dirty="0" err="1"/>
              <a:t>whangai</a:t>
            </a:r>
            <a:endParaRPr lang="mi-NZ" sz="3600" dirty="0"/>
          </a:p>
          <a:p>
            <a:pPr lvl="1"/>
            <a:r>
              <a:rPr lang="mi-NZ" sz="4000" dirty="0"/>
              <a:t>Ika</a:t>
            </a:r>
          </a:p>
          <a:p>
            <a:pPr lvl="2"/>
            <a:r>
              <a:rPr lang="mi-NZ" sz="3600" dirty="0"/>
              <a:t>Mako – kaitiaki </a:t>
            </a:r>
          </a:p>
          <a:p>
            <a:pPr lvl="2"/>
            <a:r>
              <a:rPr lang="mi-NZ" sz="3600" dirty="0"/>
              <a:t>Tohorā – tohu for </a:t>
            </a:r>
            <a:r>
              <a:rPr lang="mi-NZ" sz="3600" dirty="0" err="1"/>
              <a:t>fishing</a:t>
            </a:r>
            <a:r>
              <a:rPr lang="mi-NZ" sz="3600" dirty="0"/>
              <a:t> </a:t>
            </a:r>
          </a:p>
          <a:p>
            <a:pPr lvl="2"/>
            <a:r>
              <a:rPr lang="mi-NZ" sz="3600" dirty="0"/>
              <a:t>Whai – tohu for </a:t>
            </a:r>
            <a:r>
              <a:rPr lang="mi-NZ" sz="3600" dirty="0" err="1"/>
              <a:t>fishing</a:t>
            </a:r>
            <a:r>
              <a:rPr lang="mi-NZ" sz="3600" dirty="0"/>
              <a:t> </a:t>
            </a:r>
          </a:p>
          <a:p>
            <a:pPr lvl="2"/>
            <a:r>
              <a:rPr lang="mi-NZ" sz="3600" dirty="0"/>
              <a:t>Tuna (</a:t>
            </a:r>
            <a:r>
              <a:rPr lang="mi-NZ" sz="3600" dirty="0" err="1"/>
              <a:t>eel</a:t>
            </a:r>
            <a:r>
              <a:rPr lang="mi-NZ" sz="3600" dirty="0"/>
              <a:t>) – </a:t>
            </a:r>
            <a:r>
              <a:rPr lang="mi-NZ" sz="3600" dirty="0" err="1"/>
              <a:t>swim</a:t>
            </a:r>
            <a:r>
              <a:rPr lang="mi-NZ" sz="3600" dirty="0"/>
              <a:t> </a:t>
            </a:r>
            <a:r>
              <a:rPr lang="mi-NZ" sz="3600" dirty="0" err="1"/>
              <a:t>to</a:t>
            </a:r>
            <a:r>
              <a:rPr lang="mi-NZ" sz="3600" dirty="0"/>
              <a:t> Tonga</a:t>
            </a:r>
          </a:p>
          <a:p>
            <a:pPr lvl="2"/>
            <a:r>
              <a:rPr lang="mi-NZ" sz="3600" dirty="0"/>
              <a:t>Īnanga (</a:t>
            </a:r>
            <a:r>
              <a:rPr lang="mi-NZ" sz="3600" dirty="0" err="1"/>
              <a:t>whitebait</a:t>
            </a:r>
            <a:r>
              <a:rPr lang="mi-NZ" sz="3600" dirty="0"/>
              <a:t>) – </a:t>
            </a:r>
            <a:r>
              <a:rPr lang="mi-NZ" sz="3600" dirty="0" err="1"/>
              <a:t>maturity</a:t>
            </a:r>
            <a:r>
              <a:rPr lang="mi-NZ" sz="3600" dirty="0"/>
              <a:t> </a:t>
            </a:r>
            <a:r>
              <a:rPr lang="mi-NZ" sz="3600" dirty="0" err="1"/>
              <a:t>in</a:t>
            </a:r>
            <a:r>
              <a:rPr lang="mi-NZ" sz="3600" dirty="0"/>
              <a:t> </a:t>
            </a:r>
            <a:r>
              <a:rPr lang="mi-NZ" sz="3600" dirty="0" err="1"/>
              <a:t>deep</a:t>
            </a:r>
            <a:r>
              <a:rPr lang="mi-NZ" sz="3600" dirty="0"/>
              <a:t> </a:t>
            </a:r>
            <a:r>
              <a:rPr lang="mi-NZ" sz="3600" dirty="0" err="1"/>
              <a:t>ocea</a:t>
            </a:r>
            <a:endParaRPr lang="mi-NZ" sz="3600" dirty="0"/>
          </a:p>
          <a:p>
            <a:pPr lvl="2"/>
            <a:r>
              <a:rPr lang="mi-NZ" sz="3600" dirty="0" err="1"/>
              <a:t>Pīharau</a:t>
            </a:r>
            <a:r>
              <a:rPr lang="mi-NZ" sz="3600" dirty="0"/>
              <a:t> (</a:t>
            </a:r>
            <a:r>
              <a:rPr lang="mi-NZ" sz="3600" dirty="0" err="1"/>
              <a:t>lamprey</a:t>
            </a:r>
            <a:r>
              <a:rPr lang="mi-NZ" sz="3600" dirty="0"/>
              <a:t>) – </a:t>
            </a:r>
            <a:r>
              <a:rPr lang="mi-NZ" sz="3600" dirty="0" err="1"/>
              <a:t>companion</a:t>
            </a:r>
            <a:r>
              <a:rPr lang="mi-NZ" sz="3600" dirty="0"/>
              <a:t> </a:t>
            </a:r>
            <a:r>
              <a:rPr lang="mi-NZ" sz="3600" dirty="0" err="1"/>
              <a:t>feeding</a:t>
            </a:r>
            <a:r>
              <a:rPr lang="mi-NZ" sz="3600" dirty="0"/>
              <a:t> </a:t>
            </a:r>
            <a:r>
              <a:rPr lang="mi-NZ" sz="3600" dirty="0" err="1"/>
              <a:t>on</a:t>
            </a:r>
            <a:r>
              <a:rPr lang="mi-NZ" sz="3600" dirty="0"/>
              <a:t> </a:t>
            </a:r>
            <a:r>
              <a:rPr lang="mi-NZ" sz="3600" dirty="0" err="1"/>
              <a:t>deep</a:t>
            </a:r>
            <a:r>
              <a:rPr lang="mi-NZ" sz="3600" dirty="0"/>
              <a:t> </a:t>
            </a:r>
            <a:r>
              <a:rPr lang="mi-NZ" sz="3600" dirty="0" err="1"/>
              <a:t>water</a:t>
            </a:r>
            <a:r>
              <a:rPr lang="mi-NZ" sz="3600" dirty="0"/>
              <a:t> </a:t>
            </a:r>
            <a:r>
              <a:rPr lang="mi-NZ" sz="3600" dirty="0" err="1"/>
              <a:t>fish</a:t>
            </a:r>
            <a:r>
              <a:rPr lang="mi-NZ" sz="3600" dirty="0"/>
              <a:t> </a:t>
            </a:r>
            <a:r>
              <a:rPr lang="mi-NZ" sz="3600" dirty="0" err="1"/>
              <a:t>e.g</a:t>
            </a:r>
            <a:r>
              <a:rPr lang="mi-NZ" sz="3600" dirty="0"/>
              <a:t>. Mako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Marine Mammal Sanctuary &amp; Reserve Strategy (estimated 718 endemic blue whales)</a:t>
            </a:r>
          </a:p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398D7-A895-5813-102D-8689588BBE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448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607FF-F922-4D18-D55A-9E1FE366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A62E8324-BE08-86E7-DADE-8F7BF6C7D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75628D-263D-A440-50E4-8F30C8ED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#5 MACA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94E341-62E8-14EF-6B8B-3F18C5A3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470454"/>
            <a:ext cx="9971314" cy="482061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mi-NZ" sz="4000" dirty="0" err="1"/>
              <a:t>Third</a:t>
            </a:r>
            <a:r>
              <a:rPr lang="mi-NZ" sz="4000" dirty="0"/>
              <a:t> </a:t>
            </a:r>
            <a:r>
              <a:rPr lang="mi-NZ" sz="4000" dirty="0" err="1"/>
              <a:t>reading</a:t>
            </a:r>
            <a:r>
              <a:rPr lang="mi-NZ" sz="4000" dirty="0"/>
              <a:t> </a:t>
            </a:r>
            <a:r>
              <a:rPr lang="mi-NZ" sz="4000" dirty="0" err="1"/>
              <a:t>of</a:t>
            </a:r>
            <a:r>
              <a:rPr lang="mi-NZ" sz="4000" dirty="0"/>
              <a:t> MACA </a:t>
            </a:r>
            <a:r>
              <a:rPr lang="mi-NZ" sz="4000" dirty="0" err="1"/>
              <a:t>repeal</a:t>
            </a:r>
            <a:r>
              <a:rPr lang="mi-NZ" sz="4000" dirty="0"/>
              <a:t> </a:t>
            </a:r>
            <a:r>
              <a:rPr lang="mi-NZ" sz="4000" dirty="0" err="1"/>
              <a:t>through</a:t>
            </a:r>
            <a:r>
              <a:rPr lang="mi-NZ" sz="4000" dirty="0"/>
              <a:t> </a:t>
            </a:r>
            <a:r>
              <a:rPr lang="mi-NZ" sz="4000" dirty="0" err="1"/>
              <a:t>Parliament</a:t>
            </a:r>
            <a:r>
              <a:rPr lang="mi-NZ" sz="4000" dirty="0"/>
              <a:t> āpōpō. </a:t>
            </a:r>
          </a:p>
          <a:p>
            <a:pPr lvl="1"/>
            <a:r>
              <a:rPr lang="mi-NZ" sz="4000" dirty="0"/>
              <a:t>One </a:t>
            </a:r>
            <a:r>
              <a:rPr lang="mi-NZ" sz="4000" dirty="0" err="1"/>
              <a:t>million</a:t>
            </a:r>
            <a:r>
              <a:rPr lang="mi-NZ" sz="4000" dirty="0"/>
              <a:t> Māori NZ </a:t>
            </a:r>
            <a:r>
              <a:rPr lang="mi-NZ" sz="4000" dirty="0" err="1"/>
              <a:t>citizens</a:t>
            </a:r>
            <a:r>
              <a:rPr lang="mi-NZ" sz="4000" dirty="0"/>
              <a:t> </a:t>
            </a:r>
            <a:r>
              <a:rPr lang="mi-NZ" sz="4000" dirty="0" err="1"/>
              <a:t>loose</a:t>
            </a:r>
            <a:r>
              <a:rPr lang="mi-NZ" sz="4000" dirty="0"/>
              <a:t> </a:t>
            </a:r>
            <a:r>
              <a:rPr lang="mi-NZ" sz="4000" dirty="0" err="1"/>
              <a:t>property</a:t>
            </a:r>
            <a:r>
              <a:rPr lang="mi-NZ" sz="4000" dirty="0"/>
              <a:t> </a:t>
            </a:r>
            <a:r>
              <a:rPr lang="mi-NZ" sz="4000" dirty="0" err="1"/>
              <a:t>rights</a:t>
            </a:r>
            <a:r>
              <a:rPr lang="mi-NZ" sz="4000" dirty="0"/>
              <a:t>. </a:t>
            </a:r>
          </a:p>
          <a:p>
            <a:pPr lvl="1"/>
            <a:r>
              <a:rPr lang="mi-NZ" sz="4000" dirty="0"/>
              <a:t>Hapū </a:t>
            </a:r>
            <a:r>
              <a:rPr lang="mi-NZ" sz="4000" dirty="0" err="1"/>
              <a:t>currently</a:t>
            </a:r>
            <a:r>
              <a:rPr lang="mi-NZ" sz="4000" dirty="0"/>
              <a:t> </a:t>
            </a:r>
            <a:r>
              <a:rPr lang="mi-NZ" sz="4000" dirty="0" err="1"/>
              <a:t>shelved</a:t>
            </a:r>
            <a:r>
              <a:rPr lang="mi-NZ" sz="4000" dirty="0"/>
              <a:t> MACA HC </a:t>
            </a:r>
            <a:r>
              <a:rPr lang="mi-NZ" sz="4000" dirty="0" err="1"/>
              <a:t>till</a:t>
            </a:r>
            <a:r>
              <a:rPr lang="mi-NZ" sz="4000" dirty="0"/>
              <a:t> 2029.</a:t>
            </a:r>
          </a:p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r>
              <a:rPr lang="mi-NZ" sz="5400" b="1" dirty="0" err="1"/>
              <a:t>Ngāruahine</a:t>
            </a:r>
            <a:r>
              <a:rPr lang="mi-NZ" sz="5400" b="1" dirty="0"/>
              <a:t> hapū </a:t>
            </a:r>
            <a:r>
              <a:rPr lang="mi-NZ" sz="5400" b="1" dirty="0" err="1"/>
              <a:t>at</a:t>
            </a:r>
            <a:r>
              <a:rPr lang="mi-NZ" sz="5400" b="1" dirty="0"/>
              <a:t> </a:t>
            </a:r>
            <a:r>
              <a:rPr lang="mi-NZ" sz="5400" b="1" dirty="0" err="1"/>
              <a:t>no</a:t>
            </a:r>
            <a:r>
              <a:rPr lang="mi-NZ" sz="5400" b="1" dirty="0"/>
              <a:t> </a:t>
            </a:r>
            <a:r>
              <a:rPr lang="mi-NZ" sz="5400" b="1" dirty="0" err="1"/>
              <a:t>stage</a:t>
            </a:r>
            <a:r>
              <a:rPr lang="mi-NZ" sz="5400" b="1" dirty="0"/>
              <a:t> </a:t>
            </a:r>
            <a:r>
              <a:rPr lang="mi-NZ" sz="5400" b="1" dirty="0" err="1"/>
              <a:t>have</a:t>
            </a:r>
            <a:r>
              <a:rPr lang="mi-NZ" sz="5400" b="1" dirty="0"/>
              <a:t> </a:t>
            </a:r>
            <a:r>
              <a:rPr lang="mi-NZ" sz="5400" b="1" dirty="0" err="1"/>
              <a:t>ever</a:t>
            </a:r>
            <a:r>
              <a:rPr lang="mi-NZ" sz="5400" b="1" dirty="0"/>
              <a:t> </a:t>
            </a:r>
            <a:r>
              <a:rPr lang="mi-NZ" sz="5400" b="1" dirty="0" err="1"/>
              <a:t>relinquished</a:t>
            </a:r>
            <a:r>
              <a:rPr lang="mi-NZ" sz="5400" b="1" dirty="0"/>
              <a:t> mana motuhake o taku Tangaroa.</a:t>
            </a:r>
            <a:r>
              <a:rPr lang="mi-NZ" sz="5400" dirty="0"/>
              <a:t> </a:t>
            </a:r>
          </a:p>
          <a:p>
            <a:pPr lvl="1"/>
            <a:endParaRPr lang="mi-NZ" sz="4000" dirty="0"/>
          </a:p>
          <a:p>
            <a:pPr marL="457200" lvl="1" indent="0">
              <a:buNone/>
            </a:pP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11C6F-59E1-A5F4-B714-E827ADDA99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361810" y="5051843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969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B2C12-596C-5BB7-D48A-B1785583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49EE804A-6D7F-5D76-DAA4-BFF00F69F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625611-151E-7378-4C9D-6538E899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#6 </a:t>
            </a:r>
            <a:r>
              <a:rPr lang="en-NZ" sz="4000" b="1" noProof="0" dirty="0" err="1"/>
              <a:t>Kaimoana</a:t>
            </a:r>
            <a:r>
              <a:rPr lang="en-NZ" sz="4000" b="1" noProof="0" dirty="0"/>
              <a:t> Customary Fisheries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0B6493-0354-E9A9-29F6-046DA46C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 lnSpcReduction="10000"/>
          </a:bodyPr>
          <a:lstStyle/>
          <a:p>
            <a:pPr lvl="1"/>
            <a:r>
              <a:rPr lang="mi-NZ" sz="4000" dirty="0" err="1"/>
              <a:t>Each</a:t>
            </a:r>
            <a:r>
              <a:rPr lang="mi-NZ" sz="4000" dirty="0"/>
              <a:t> </a:t>
            </a:r>
            <a:r>
              <a:rPr lang="mi-NZ" sz="4000" dirty="0" err="1"/>
              <a:t>Ngāruahine</a:t>
            </a:r>
            <a:r>
              <a:rPr lang="mi-NZ" sz="4000" dirty="0"/>
              <a:t> hapū </a:t>
            </a:r>
            <a:r>
              <a:rPr lang="mi-NZ" sz="4000" dirty="0" err="1"/>
              <a:t>has</a:t>
            </a:r>
            <a:r>
              <a:rPr lang="mi-NZ" sz="4000" dirty="0"/>
              <a:t> Kaimoana </a:t>
            </a:r>
            <a:r>
              <a:rPr lang="mi-NZ" sz="4000" dirty="0" err="1"/>
              <a:t>Regulation</a:t>
            </a:r>
            <a:r>
              <a:rPr lang="mi-NZ" sz="4000" dirty="0"/>
              <a:t> 50 (K-</a:t>
            </a:r>
            <a:r>
              <a:rPr lang="mi-NZ" sz="4000" dirty="0" err="1"/>
              <a:t>Regs</a:t>
            </a:r>
            <a:r>
              <a:rPr lang="mi-NZ" sz="4000" dirty="0"/>
              <a:t>)Tangata Kaitiaki.</a:t>
            </a:r>
          </a:p>
          <a:p>
            <a:pPr lvl="1"/>
            <a:endParaRPr lang="en-NZ" sz="3600" dirty="0"/>
          </a:p>
          <a:p>
            <a:pPr lvl="1"/>
            <a:r>
              <a:rPr lang="en-NZ" sz="3600" dirty="0"/>
              <a:t>Section 186A application </a:t>
            </a:r>
          </a:p>
          <a:p>
            <a:pPr marL="457200" lvl="1" indent="0">
              <a:buNone/>
            </a:pPr>
            <a:endParaRPr lang="en-NZ" sz="3600" dirty="0"/>
          </a:p>
          <a:p>
            <a:pPr lvl="1"/>
            <a:r>
              <a:rPr lang="en-NZ" sz="3600" dirty="0"/>
              <a:t>Form 1 </a:t>
            </a:r>
            <a:r>
              <a:rPr lang="en-NZ" sz="3600" dirty="0" err="1"/>
              <a:t>rohe</a:t>
            </a:r>
            <a:r>
              <a:rPr lang="en-NZ" sz="3600" dirty="0"/>
              <a:t> moana &amp; kaitiaki: Hawaiki </a:t>
            </a:r>
            <a:r>
              <a:rPr lang="en-NZ" sz="3600" dirty="0" err="1"/>
              <a:t>nui</a:t>
            </a:r>
            <a:r>
              <a:rPr lang="en-NZ" sz="3600" dirty="0"/>
              <a:t>, Hawaiki </a:t>
            </a:r>
            <a:r>
              <a:rPr lang="en-NZ" sz="3600" dirty="0" err="1"/>
              <a:t>roa</a:t>
            </a:r>
            <a:r>
              <a:rPr lang="en-NZ" sz="3600" dirty="0"/>
              <a:t>, Hawaiki </a:t>
            </a:r>
            <a:r>
              <a:rPr lang="en-NZ" sz="3600" dirty="0" err="1"/>
              <a:t>pāmamao</a:t>
            </a:r>
            <a:endParaRPr lang="en-NZ" sz="3600" dirty="0"/>
          </a:p>
          <a:p>
            <a:pPr lvl="1"/>
            <a:endParaRPr lang="en-NZ" sz="3600" dirty="0"/>
          </a:p>
          <a:p>
            <a:pPr lvl="1"/>
            <a:r>
              <a:rPr lang="en-NZ" sz="3600" dirty="0"/>
              <a:t>Mātaitai application strategy </a:t>
            </a:r>
          </a:p>
          <a:p>
            <a:pPr lvl="1"/>
            <a:endParaRPr lang="mi-NZ" sz="3600" dirty="0"/>
          </a:p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DB623-B764-7C8B-FCC6-7877396651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51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B4A2B-B911-6805-9110-726A41016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E8614782-402C-DA27-B0FF-85D6CBE5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B75C51B-0D05-B2F5-C90C-EE62C1F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</a:t>
            </a:r>
            <a:r>
              <a:rPr lang="en-NZ" sz="4000" b="1" dirty="0"/>
              <a:t>7</a:t>
            </a:r>
            <a:r>
              <a:rPr lang="en-NZ" sz="4000" b="1" noProof="0" dirty="0"/>
              <a:t> Customary authorisations &amp; rāhui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0E8D29-3460-8355-1520-B4B211E1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4000" dirty="0"/>
              <a:t>Rāhui are significant living cultural practises in Ngaruahine</a:t>
            </a:r>
          </a:p>
          <a:p>
            <a:pPr lvl="1"/>
            <a:r>
              <a:rPr lang="mi-NZ" sz="4000" dirty="0"/>
              <a:t>Rāhui </a:t>
            </a:r>
            <a:r>
              <a:rPr lang="mi-NZ" sz="4000" dirty="0" err="1"/>
              <a:t>regularly</a:t>
            </a:r>
            <a:r>
              <a:rPr lang="mi-NZ" sz="4000" dirty="0"/>
              <a:t> in Moana, Whenua, Maunga</a:t>
            </a:r>
            <a:endParaRPr lang="mi-NZ" sz="3600" dirty="0"/>
          </a:p>
          <a:p>
            <a:pPr marL="457200" lvl="1" indent="0">
              <a:buNone/>
            </a:pP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61172-BF85-0D82-7C45-19FF9042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110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B0BFE-F109-B5FB-CC7A-ABDC1221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1EF53F2A-0335-298A-3961-797A70EFA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684A5E-920B-392C-39BB-CAB7FE7A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dirty="0"/>
              <a:t>P</a:t>
            </a:r>
            <a:r>
              <a:rPr lang="en-NZ" sz="4000" b="1" dirty="0" err="1"/>
              <a:t>ātai</a:t>
            </a:r>
            <a:r>
              <a:rPr lang="en-NZ" sz="4000" b="1" dirty="0"/>
              <a:t> #7 Customary authorisations &amp; rāhui </a:t>
            </a:r>
            <a:endParaRPr lang="en-NZ" sz="4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176D3B-15B9-C645-A06E-E0DBA96E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4000" dirty="0"/>
              <a:t>Rāhui Moana </a:t>
            </a:r>
          </a:p>
          <a:p>
            <a:pPr lvl="2"/>
            <a:r>
              <a:rPr lang="mi-NZ" sz="4000" dirty="0" err="1"/>
              <a:t>at</a:t>
            </a:r>
            <a:r>
              <a:rPr lang="mi-NZ" sz="4000" dirty="0"/>
              <a:t> </a:t>
            </a:r>
            <a:r>
              <a:rPr lang="mi-NZ" sz="4000" dirty="0" err="1"/>
              <a:t>least</a:t>
            </a:r>
            <a:r>
              <a:rPr lang="mi-NZ" sz="4000" dirty="0"/>
              <a:t> 20 </a:t>
            </a:r>
            <a:r>
              <a:rPr lang="mi-NZ" sz="4000" dirty="0" err="1"/>
              <a:t>have</a:t>
            </a:r>
            <a:r>
              <a:rPr lang="mi-NZ" sz="4000" dirty="0"/>
              <a:t> </a:t>
            </a:r>
            <a:r>
              <a:rPr lang="mi-NZ" sz="4000" dirty="0" err="1"/>
              <a:t>operated</a:t>
            </a:r>
            <a:r>
              <a:rPr lang="mi-NZ" sz="4000" dirty="0"/>
              <a:t> </a:t>
            </a:r>
            <a:r>
              <a:rPr lang="mi-NZ" sz="4000" dirty="0" err="1"/>
              <a:t>in</a:t>
            </a:r>
            <a:r>
              <a:rPr lang="mi-NZ" sz="4000" dirty="0"/>
              <a:t> </a:t>
            </a:r>
            <a:r>
              <a:rPr lang="mi-NZ" sz="4000" dirty="0" err="1"/>
              <a:t>the</a:t>
            </a:r>
            <a:r>
              <a:rPr lang="mi-NZ" sz="4000" dirty="0"/>
              <a:t> </a:t>
            </a:r>
            <a:r>
              <a:rPr lang="mi-NZ" sz="4000" dirty="0" err="1"/>
              <a:t>last</a:t>
            </a:r>
            <a:r>
              <a:rPr lang="mi-NZ" sz="4000" dirty="0"/>
              <a:t> 51 </a:t>
            </a:r>
            <a:r>
              <a:rPr lang="mi-NZ" sz="4000" dirty="0" err="1"/>
              <a:t>years</a:t>
            </a:r>
            <a:r>
              <a:rPr lang="mi-NZ" sz="4000" dirty="0"/>
              <a:t> </a:t>
            </a:r>
            <a:r>
              <a:rPr lang="mi-NZ" sz="4000" dirty="0" err="1"/>
              <a:t>Fidelis</a:t>
            </a:r>
            <a:r>
              <a:rPr lang="mi-NZ" sz="4000" dirty="0"/>
              <a:t> </a:t>
            </a:r>
            <a:r>
              <a:rPr lang="mi-NZ" sz="4000" dirty="0" err="1"/>
              <a:t>boat</a:t>
            </a:r>
            <a:r>
              <a:rPr lang="mi-NZ" sz="4000" dirty="0"/>
              <a:t> </a:t>
            </a:r>
            <a:r>
              <a:rPr lang="mi-NZ" sz="4000" dirty="0" err="1"/>
              <a:t>sinking</a:t>
            </a:r>
            <a:r>
              <a:rPr lang="mi-NZ" sz="4000" dirty="0"/>
              <a:t> </a:t>
            </a:r>
            <a:r>
              <a:rPr lang="mi-NZ" sz="4000" dirty="0" err="1"/>
              <a:t>off</a:t>
            </a:r>
            <a:r>
              <a:rPr lang="mi-NZ" sz="4000" dirty="0"/>
              <a:t> </a:t>
            </a:r>
            <a:r>
              <a:rPr lang="mi-NZ" sz="4000" dirty="0" err="1"/>
              <a:t>Rangatapu</a:t>
            </a:r>
            <a:r>
              <a:rPr lang="mi-NZ" sz="4000" dirty="0"/>
              <a:t> 5 </a:t>
            </a:r>
            <a:r>
              <a:rPr lang="mi-NZ" sz="4000" dirty="0" err="1"/>
              <a:t>lost</a:t>
            </a:r>
            <a:endParaRPr lang="mi-NZ" sz="4000" dirty="0"/>
          </a:p>
          <a:p>
            <a:pPr lvl="2"/>
            <a:r>
              <a:rPr lang="mi-NZ" sz="4000" dirty="0"/>
              <a:t>2024  One </a:t>
            </a:r>
            <a:r>
              <a:rPr lang="mi-NZ" sz="4000" dirty="0" err="1"/>
              <a:t>person</a:t>
            </a:r>
            <a:r>
              <a:rPr lang="mi-NZ" sz="4000" dirty="0"/>
              <a:t> </a:t>
            </a:r>
            <a:r>
              <a:rPr lang="mi-NZ" sz="4000" dirty="0" err="1"/>
              <a:t>fell</a:t>
            </a:r>
            <a:r>
              <a:rPr lang="mi-NZ" sz="4000" dirty="0"/>
              <a:t> </a:t>
            </a:r>
            <a:r>
              <a:rPr lang="mi-NZ" sz="4000" dirty="0" err="1"/>
              <a:t>off</a:t>
            </a:r>
            <a:r>
              <a:rPr lang="mi-NZ" sz="4000" dirty="0"/>
              <a:t> </a:t>
            </a:r>
            <a:r>
              <a:rPr lang="mi-NZ" sz="4000" dirty="0" err="1"/>
              <a:t>cliff</a:t>
            </a:r>
            <a:r>
              <a:rPr lang="mi-NZ" sz="4000" dirty="0"/>
              <a:t> </a:t>
            </a:r>
            <a:r>
              <a:rPr lang="mi-NZ" sz="4000" dirty="0" err="1"/>
              <a:t>Rangatapu</a:t>
            </a:r>
            <a:r>
              <a:rPr lang="mi-NZ" sz="4000" dirty="0"/>
              <a:t> </a:t>
            </a:r>
            <a:r>
              <a:rPr lang="mi-NZ" sz="4000" dirty="0" err="1"/>
              <a:t>brief</a:t>
            </a:r>
            <a:r>
              <a:rPr lang="mi-NZ" sz="4000" dirty="0"/>
              <a:t> </a:t>
            </a:r>
            <a:r>
              <a:rPr lang="mi-NZ" sz="4000" dirty="0" err="1"/>
              <a:t>period</a:t>
            </a:r>
            <a:r>
              <a:rPr lang="mi-NZ" sz="4000" dirty="0"/>
              <a:t> Karakia/ruruku</a:t>
            </a:r>
          </a:p>
          <a:p>
            <a:pPr marL="457200" lvl="1" indent="0">
              <a:buNone/>
            </a:pP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62A1F-6D86-4C6F-1A12-83A0E64B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547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C2C23-B8D6-CDD0-98BA-AAB07B1E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8B966724-B9BA-EA9B-3217-76C2B0673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8D2059F-05E9-E19B-876D-C87DE89A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dirty="0"/>
              <a:t>P</a:t>
            </a:r>
            <a:r>
              <a:rPr lang="en-NZ" sz="4000" b="1" dirty="0" err="1"/>
              <a:t>ātai</a:t>
            </a:r>
            <a:r>
              <a:rPr lang="en-NZ" sz="4000" b="1" dirty="0"/>
              <a:t> #7 Customary authorisations &amp; rāhui </a:t>
            </a:r>
            <a:endParaRPr lang="en-NZ" sz="4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0A8141-A852-06FC-E25D-32085EFC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9294628" cy="4820617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mi-NZ" sz="4000" dirty="0"/>
              <a:t>Rāhui Whenua</a:t>
            </a:r>
          </a:p>
          <a:p>
            <a:pPr lvl="2"/>
            <a:r>
              <a:rPr lang="mi-NZ" sz="3600" dirty="0"/>
              <a:t>1999 Winks Road Rahui Hapu/uri vs PKW </a:t>
            </a:r>
          </a:p>
          <a:p>
            <a:pPr lvl="2"/>
            <a:r>
              <a:rPr lang="mi-NZ" sz="3600" dirty="0"/>
              <a:t>2021 Rahui Oeo School/Official Assignee returned 2022</a:t>
            </a:r>
          </a:p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r>
              <a:rPr lang="mi-NZ" sz="4000" dirty="0"/>
              <a:t>Rāhui Maunga</a:t>
            </a:r>
          </a:p>
          <a:p>
            <a:pPr lvl="2"/>
            <a:r>
              <a:rPr lang="mi-NZ" sz="3600" dirty="0"/>
              <a:t>1 Oct 2025 Missing climber on Te Rehua/Te Iringa, lifted 5 Oct at Ngutuawa Kapuni</a:t>
            </a:r>
          </a:p>
          <a:p>
            <a:pPr lvl="2"/>
            <a:r>
              <a:rPr lang="mi-NZ" sz="3600" dirty="0" err="1"/>
              <a:t>Last</a:t>
            </a:r>
            <a:r>
              <a:rPr lang="mi-NZ" sz="3600" dirty="0"/>
              <a:t> 5 years have completed 2 other rahui for mate at Te Pou O Ngaruahine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9635C-D500-A3BE-D8D3-FA34A23173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4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0A335-EDF0-C908-8D42-5D9F2DA95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F1FD12B4-7242-8E41-40FA-51F9A145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5E0309-54F2-5621-5C71-9CDF92BB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4"/>
            <a:ext cx="10653584" cy="49521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NZ" sz="2600" dirty="0"/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sz="4000" noProof="0" dirty="0"/>
          </a:p>
          <a:p>
            <a:pPr marL="457200" lvl="1" indent="0">
              <a:buNone/>
            </a:pPr>
            <a:endParaRPr lang="en-NZ" sz="4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356F8-E17B-20D4-FA1D-8E8625453D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2903" y="5195932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45FD39-E043-4924-2C16-A04CA760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092" y="320293"/>
            <a:ext cx="9338811" cy="903446"/>
          </a:xfrm>
        </p:spPr>
        <p:txBody>
          <a:bodyPr>
            <a:normAutofit/>
          </a:bodyPr>
          <a:lstStyle/>
          <a:p>
            <a:pPr algn="ctr"/>
            <a:r>
              <a:rPr lang="en-NZ" b="1" dirty="0"/>
              <a:t>Karakia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03776-7354-BF07-D13A-F32C2446EC3C}"/>
              </a:ext>
            </a:extLst>
          </p:cNvPr>
          <p:cNvSpPr txBox="1"/>
          <p:nvPr/>
        </p:nvSpPr>
        <p:spPr>
          <a:xfrm>
            <a:off x="3162159" y="1338944"/>
            <a:ext cx="5402676" cy="476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Teretere te Ika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ika waka mou kaha hai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 te Ika ka moe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te ika o te rua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te ika o te one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ika o te hohonu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 te ika ka taki ki mua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taki ki roto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taki ki te turanga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taki ki te kainga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taki ki te au tapu nui o Tane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mi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te au tapu nui o Tangaroa</a:t>
            </a:r>
            <a:endParaRPr lang="en-N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0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33A0B-0B2E-8352-14B4-96D7F6C2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82A58618-BB49-44A8-E1FE-DFD129F50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E9487E-F970-32FB-2F9B-FF46CE90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#8 Customary Practises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03CD29-2F7B-F5C1-E95C-14FAC720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4000" dirty="0"/>
              <a:t>Tapu:</a:t>
            </a:r>
          </a:p>
          <a:p>
            <a:pPr lvl="2"/>
            <a:r>
              <a:rPr lang="mi-NZ" sz="3600" dirty="0"/>
              <a:t>Ruruku </a:t>
            </a:r>
            <a:r>
              <a:rPr lang="mi-NZ" sz="3600" dirty="0" err="1"/>
              <a:t>blessings</a:t>
            </a:r>
            <a:r>
              <a:rPr lang="mi-NZ" sz="3600" dirty="0"/>
              <a:t> </a:t>
            </a:r>
          </a:p>
          <a:p>
            <a:pPr lvl="2"/>
            <a:r>
              <a:rPr lang="mi-NZ" sz="3600" dirty="0" err="1"/>
              <a:t>offshore</a:t>
            </a:r>
            <a:r>
              <a:rPr lang="mi-NZ" sz="3600" dirty="0"/>
              <a:t> </a:t>
            </a:r>
            <a:r>
              <a:rPr lang="mi-NZ" sz="3600" dirty="0" err="1"/>
              <a:t>rigs</a:t>
            </a:r>
            <a:endParaRPr lang="mi-NZ" sz="3600" dirty="0"/>
          </a:p>
          <a:p>
            <a:pPr lvl="2"/>
            <a:r>
              <a:rPr lang="mi-NZ" sz="3600" dirty="0"/>
              <a:t>Kupe</a:t>
            </a:r>
          </a:p>
          <a:p>
            <a:pPr lvl="2"/>
            <a:r>
              <a:rPr lang="mi-NZ" sz="3600" dirty="0" err="1"/>
              <a:t>Maari</a:t>
            </a:r>
            <a:endParaRPr lang="mi-NZ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2E292-A37A-BF98-1AEB-09E0A3101A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050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E2661-12BD-8C99-7C4D-3139E4B7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6625E3E1-8137-297D-EB16-551842CB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CA9740-1E76-55F3-9F6B-1BC54BA3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#8 Customary Practises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FC05F9-75DE-817D-7116-137E76AE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lvl="1"/>
            <a:r>
              <a:rPr lang="mi-NZ" sz="4000" dirty="0"/>
              <a:t>Noa:</a:t>
            </a:r>
          </a:p>
          <a:p>
            <a:pPr lvl="2"/>
            <a:r>
              <a:rPr lang="mi-NZ" sz="3600" dirty="0" err="1"/>
              <a:t>Customary</a:t>
            </a:r>
            <a:r>
              <a:rPr lang="mi-NZ" sz="3600" dirty="0"/>
              <a:t> </a:t>
            </a:r>
            <a:r>
              <a:rPr lang="mi-NZ" sz="3600" dirty="0" err="1"/>
              <a:t>catch</a:t>
            </a:r>
            <a:r>
              <a:rPr lang="mi-NZ" sz="3600" dirty="0"/>
              <a:t> for </a:t>
            </a:r>
            <a:r>
              <a:rPr lang="mi-NZ" sz="3600" dirty="0" err="1"/>
              <a:t>deep</a:t>
            </a:r>
            <a:r>
              <a:rPr lang="mi-NZ" sz="3600" dirty="0"/>
              <a:t> </a:t>
            </a:r>
            <a:r>
              <a:rPr lang="mi-NZ" sz="3600" dirty="0" err="1"/>
              <a:t>sea</a:t>
            </a:r>
            <a:r>
              <a:rPr lang="mi-NZ" sz="3600" dirty="0"/>
              <a:t> pātaka</a:t>
            </a:r>
          </a:p>
          <a:p>
            <a:pPr lvl="2"/>
            <a:r>
              <a:rPr lang="mi-NZ" sz="3600" dirty="0"/>
              <a:t>Tangihanga</a:t>
            </a:r>
          </a:p>
          <a:p>
            <a:pPr lvl="2"/>
            <a:r>
              <a:rPr lang="mi-NZ" sz="3600" dirty="0" err="1"/>
              <a:t>Special</a:t>
            </a:r>
            <a:r>
              <a:rPr lang="mi-NZ" sz="3600" dirty="0"/>
              <a:t> iwi / hapū </a:t>
            </a:r>
            <a:r>
              <a:rPr lang="mi-NZ" sz="3600" dirty="0" err="1"/>
              <a:t>events</a:t>
            </a:r>
            <a:endParaRPr lang="mi-NZ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0D7C9-DA17-276E-B4AC-00D614CB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476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9F291-E179-8162-0B89-D66432A7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7633FF14-1FF6-D853-ABF3-5D4AB9005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5AD5B2D-05C8-9244-C36D-76E34869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#9-13 </a:t>
            </a:r>
            <a:r>
              <a:rPr lang="en-NZ" sz="4000" b="1" noProof="0" dirty="0" err="1"/>
              <a:t>Te</a:t>
            </a:r>
            <a:r>
              <a:rPr lang="en-NZ" sz="4000" b="1" noProof="0" dirty="0"/>
              <a:t> Tai </a:t>
            </a:r>
            <a:r>
              <a:rPr lang="en-NZ" sz="4000" b="1" noProof="0" dirty="0" err="1"/>
              <a:t>Hauāuru</a:t>
            </a:r>
            <a:r>
              <a:rPr lang="en-NZ" sz="4000" b="1" noProof="0" dirty="0"/>
              <a:t> &amp; Effects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6FB80F-830E-6142-7DB4-7EC8E0B4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mi-NZ" sz="4000" dirty="0"/>
              <a:t>Tautoko </a:t>
            </a:r>
            <a:r>
              <a:rPr lang="mi-NZ" sz="4000" dirty="0" err="1"/>
              <a:t>fellow</a:t>
            </a:r>
            <a:r>
              <a:rPr lang="mi-NZ" sz="4000" dirty="0"/>
              <a:t> </a:t>
            </a:r>
            <a:r>
              <a:rPr lang="mi-NZ" sz="4000" dirty="0" err="1"/>
              <a:t>submitters</a:t>
            </a:r>
            <a:r>
              <a:rPr lang="mi-NZ" sz="4000" dirty="0"/>
              <a:t> for hapū, iwi &amp; </a:t>
            </a:r>
            <a:r>
              <a:rPr lang="mi-NZ" sz="4000" dirty="0" err="1"/>
              <a:t>NGOs</a:t>
            </a:r>
            <a:endParaRPr lang="mi-NZ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3206D-3084-64D0-0A31-F1DAF338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1600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7187B-4C1A-F3EC-4E97-CB0AFF00A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CDCFCABE-6FD5-24EA-55C1-C8E8D06A0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EFE15F2-8672-027D-CCB8-648584FC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#14 Commercial Interface Moana </a:t>
            </a:r>
            <a:r>
              <a:rPr lang="en-NZ" sz="4000" b="1" dirty="0"/>
              <a:t>U</a:t>
            </a:r>
            <a:r>
              <a:rPr lang="en-NZ" sz="4000" b="1" noProof="0" dirty="0" err="1"/>
              <a:t>sers</a:t>
            </a:r>
            <a:endParaRPr lang="en-NZ" sz="4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5B267D-CBBC-71EF-CE7C-BD44E9AB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mi-NZ" sz="4000" dirty="0"/>
          </a:p>
          <a:p>
            <a:pPr lvl="1"/>
            <a:r>
              <a:rPr lang="mi-NZ" sz="4000" dirty="0"/>
              <a:t>Fonterra Hawera discharge </a:t>
            </a:r>
            <a:r>
              <a:rPr lang="mi-NZ" sz="4000" dirty="0" err="1"/>
              <a:t>to</a:t>
            </a:r>
            <a:r>
              <a:rPr lang="mi-NZ" sz="4000" dirty="0"/>
              <a:t> Moana</a:t>
            </a:r>
          </a:p>
          <a:p>
            <a:pPr lvl="1"/>
            <a:r>
              <a:rPr lang="mi-NZ" sz="4000" dirty="0"/>
              <a:t>STDC discharge </a:t>
            </a:r>
            <a:r>
              <a:rPr lang="mi-NZ" sz="4000" dirty="0" err="1"/>
              <a:t>to</a:t>
            </a:r>
            <a:r>
              <a:rPr lang="mi-NZ" sz="4000" dirty="0"/>
              <a:t> Moana</a:t>
            </a:r>
          </a:p>
          <a:p>
            <a:pPr lvl="1"/>
            <a:r>
              <a:rPr lang="mi-NZ" sz="4000" dirty="0" err="1"/>
              <a:t>Windfarmers</a:t>
            </a:r>
            <a:r>
              <a:rPr lang="mi-NZ" sz="4000" dirty="0"/>
              <a:t> (3)</a:t>
            </a:r>
          </a:p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r>
              <a:rPr lang="mi-NZ" sz="6000" b="1" dirty="0"/>
              <a:t>NOT TTR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CE636-60F8-90B1-4FFE-024D8EF8A4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122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563F9-F6E2-2AED-F61D-6505E1EC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BA8F5F1E-983D-F7D5-4EDF-1336387C4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0A12B9B-7424-76A9-A881-61902470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mi-NZ" sz="4000" b="1" noProof="0" dirty="0"/>
              <a:t>P</a:t>
            </a:r>
            <a:r>
              <a:rPr lang="en-NZ" sz="4000" b="1" noProof="0" dirty="0" err="1"/>
              <a:t>ātai</a:t>
            </a:r>
            <a:r>
              <a:rPr lang="en-NZ" sz="4000" b="1" noProof="0" dirty="0"/>
              <a:t> #</a:t>
            </a:r>
            <a:r>
              <a:rPr lang="en-NZ" sz="4000" b="1" dirty="0"/>
              <a:t>5</a:t>
            </a:r>
            <a:r>
              <a:rPr lang="en-NZ" sz="4000" b="1" noProof="0" dirty="0"/>
              <a:t> Governance &amp;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65A2C2-9567-E68E-7EDD-A3D11A26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mi-NZ" sz="4000" dirty="0"/>
          </a:p>
          <a:p>
            <a:pPr marL="457200" lvl="1" indent="0">
              <a:buNone/>
            </a:pPr>
            <a:r>
              <a:rPr lang="mi-NZ" sz="4000" b="1" dirty="0" err="1"/>
              <a:t>No</a:t>
            </a:r>
            <a:r>
              <a:rPr lang="mi-NZ" sz="4000" b="1" dirty="0"/>
              <a:t> </a:t>
            </a:r>
            <a:r>
              <a:rPr lang="mi-NZ" sz="4000" b="1" dirty="0" err="1"/>
              <a:t>conditions</a:t>
            </a:r>
            <a:r>
              <a:rPr lang="mi-NZ" sz="4000" b="1" dirty="0"/>
              <a:t> </a:t>
            </a:r>
            <a:r>
              <a:rPr lang="mi-NZ" sz="4000" b="1" dirty="0" err="1"/>
              <a:t>sufficient</a:t>
            </a:r>
            <a:r>
              <a:rPr lang="mi-NZ" sz="4000" b="1" dirty="0"/>
              <a:t> </a:t>
            </a:r>
            <a:r>
              <a:rPr lang="mi-NZ" sz="4000" b="1" dirty="0" err="1"/>
              <a:t>to</a:t>
            </a:r>
            <a:r>
              <a:rPr lang="mi-NZ" sz="4000" b="1" dirty="0"/>
              <a:t> </a:t>
            </a:r>
            <a:r>
              <a:rPr lang="mi-NZ" sz="4000" b="1" dirty="0" err="1"/>
              <a:t>address</a:t>
            </a:r>
            <a:r>
              <a:rPr lang="mi-NZ" sz="4000" b="1" dirty="0"/>
              <a:t> </a:t>
            </a:r>
            <a:r>
              <a:rPr lang="mi-NZ" sz="4000" b="1" dirty="0" err="1"/>
              <a:t>harm</a:t>
            </a:r>
            <a:r>
              <a:rPr lang="mi-NZ" sz="4000" b="1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90909-3C80-182E-04D0-05F9C448AC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1951" y="5181599"/>
            <a:ext cx="1145781" cy="1109471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10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AA53A-4371-D7EF-B18D-B49036FF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336F3CFD-13D3-9DE0-D69E-C511C69B1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05EE13-5DF0-566A-C71A-024849DF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4"/>
            <a:ext cx="10653584" cy="49521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NZ" sz="2600" dirty="0"/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sz="4000" noProof="0" dirty="0"/>
          </a:p>
          <a:p>
            <a:pPr marL="457200" lvl="1" indent="0">
              <a:buNone/>
            </a:pPr>
            <a:endParaRPr lang="en-NZ" sz="4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11689-D680-192F-7ED9-CF6ACFA803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2903" y="5195932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B31066-6870-B5AD-8002-016A22D4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12" y="566928"/>
            <a:ext cx="10653584" cy="903446"/>
          </a:xfrm>
        </p:spPr>
        <p:txBody>
          <a:bodyPr>
            <a:normAutofit/>
          </a:bodyPr>
          <a:lstStyle/>
          <a:p>
            <a:r>
              <a:rPr lang="en-NZ" b="1" dirty="0"/>
              <a:t>Karakia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FE0B8-1B10-4891-DE96-60AA2F9E263C}"/>
              </a:ext>
            </a:extLst>
          </p:cNvPr>
          <p:cNvSpPr txBox="1"/>
          <p:nvPr/>
        </p:nvSpPr>
        <p:spPr>
          <a:xfrm>
            <a:off x="1799470" y="1825737"/>
            <a:ext cx="78147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i-NZ" dirty="0">
                <a:solidFill>
                  <a:schemeClr val="bg1"/>
                </a:solidFill>
              </a:rPr>
              <a:t>The swimming fish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The first fish caught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Behold the fish killed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The fish of the deep hole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The fish of the bank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The fish of the deep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Behold the fish is drawn before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Is drawn to the side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Is drawn to the landing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Is drawn to the village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Is drawn to the sacred current of Tane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To the abode of Tangaroa</a:t>
            </a:r>
            <a:endParaRPr lang="en-NZ" dirty="0">
              <a:solidFill>
                <a:schemeClr val="bg1"/>
              </a:solidFill>
            </a:endParaRPr>
          </a:p>
          <a:p>
            <a:pPr algn="ctr"/>
            <a:r>
              <a:rPr lang="mi-NZ" dirty="0">
                <a:solidFill>
                  <a:schemeClr val="bg1"/>
                </a:solidFill>
              </a:rPr>
              <a:t>(Rangatapu karakia used for the successful return of a fishing expedition)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A1161-3212-70D2-24C4-52DD078F9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C26EB2D7-133F-4A56-A91D-523BBFF6C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3AD698-3830-5E0A-942D-AA7531CC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4"/>
            <a:ext cx="10653584" cy="4952128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NZ" sz="2600" dirty="0"/>
          </a:p>
          <a:p>
            <a:pPr lvl="1"/>
            <a:r>
              <a:rPr lang="en-NZ" sz="2600" dirty="0"/>
              <a:t>Ms Marylinda (Mere) Ngāti - </a:t>
            </a:r>
            <a:r>
              <a:rPr lang="en-NZ" sz="2600" dirty="0" err="1"/>
              <a:t>Kawhena</a:t>
            </a:r>
            <a:r>
              <a:rPr lang="en-NZ" sz="2600" dirty="0"/>
              <a:t> </a:t>
            </a:r>
            <a:r>
              <a:rPr lang="en-NZ" sz="2600" dirty="0" err="1"/>
              <a:t>te</a:t>
            </a:r>
            <a:r>
              <a:rPr lang="en-NZ" sz="2600" dirty="0"/>
              <a:t> Kaho Brooks </a:t>
            </a:r>
          </a:p>
          <a:p>
            <a:pPr marL="914400" lvl="2" indent="0">
              <a:buNone/>
            </a:pPr>
            <a:r>
              <a:rPr lang="en-NZ" sz="2200" dirty="0"/>
              <a:t>Nanny &amp; Kuia</a:t>
            </a:r>
          </a:p>
          <a:p>
            <a:pPr marL="914400" lvl="2" indent="0">
              <a:buNone/>
            </a:pPr>
            <a:r>
              <a:rPr lang="en-NZ" sz="2200" dirty="0"/>
              <a:t>Registered Nurse</a:t>
            </a:r>
          </a:p>
          <a:p>
            <a:pPr marL="914400" lvl="2" indent="0">
              <a:buNone/>
            </a:pPr>
            <a:r>
              <a:rPr lang="en-NZ" sz="2200" dirty="0"/>
              <a:t>Masters Primary Health Care</a:t>
            </a:r>
          </a:p>
          <a:p>
            <a:pPr marL="914400" lvl="2" indent="0">
              <a:buNone/>
            </a:pPr>
            <a:r>
              <a:rPr lang="en-NZ" sz="2200" dirty="0" err="1"/>
              <a:t>PostgradDipEd</a:t>
            </a:r>
            <a:endParaRPr lang="en-NZ" sz="2200" dirty="0"/>
          </a:p>
          <a:p>
            <a:pPr lvl="1"/>
            <a:endParaRPr lang="en-NZ" sz="2600" dirty="0"/>
          </a:p>
          <a:p>
            <a:pPr lvl="1"/>
            <a:r>
              <a:rPr lang="en-NZ" sz="2600" dirty="0"/>
              <a:t>Mr John Henry </a:t>
            </a:r>
            <a:r>
              <a:rPr lang="en-NZ" sz="2600" dirty="0" err="1"/>
              <a:t>Te</a:t>
            </a:r>
            <a:r>
              <a:rPr lang="en-NZ" sz="2600" dirty="0"/>
              <a:t> </a:t>
            </a:r>
            <a:r>
              <a:rPr lang="en-NZ" sz="2600" dirty="0" err="1"/>
              <a:t>Urikore</a:t>
            </a:r>
            <a:r>
              <a:rPr lang="en-NZ" sz="2600" dirty="0"/>
              <a:t> Katene Hooker</a:t>
            </a:r>
          </a:p>
          <a:p>
            <a:pPr marL="457200" lvl="1" indent="0">
              <a:buNone/>
            </a:pPr>
            <a:r>
              <a:rPr lang="en-NZ" sz="2600" dirty="0"/>
              <a:t>	</a:t>
            </a:r>
            <a:r>
              <a:rPr lang="en-NZ" sz="2400" dirty="0" err="1"/>
              <a:t>BAgrSc.NZIValuers</a:t>
            </a:r>
            <a:r>
              <a:rPr lang="en-NZ" sz="2400" dirty="0"/>
              <a:t>(</a:t>
            </a:r>
            <a:r>
              <a:rPr lang="en-NZ" sz="2400" dirty="0" err="1"/>
              <a:t>ProfQuals</a:t>
            </a:r>
            <a:r>
              <a:rPr lang="en-NZ" sz="2400" dirty="0"/>
              <a:t>)</a:t>
            </a:r>
          </a:p>
          <a:p>
            <a:pPr marL="457200" lvl="1" indent="0">
              <a:buNone/>
            </a:pPr>
            <a:r>
              <a:rPr lang="en-NZ" dirty="0"/>
              <a:t>	</a:t>
            </a:r>
            <a:r>
              <a:rPr lang="en-NZ" sz="2400" dirty="0" err="1"/>
              <a:t>Rangakura</a:t>
            </a:r>
            <a:r>
              <a:rPr lang="en-NZ" sz="2400" dirty="0"/>
              <a:t> </a:t>
            </a:r>
            <a:r>
              <a:rPr lang="en-NZ" sz="2400" dirty="0" err="1"/>
              <a:t>DipTchgPrimaryBilingualBicultural.Bed</a:t>
            </a:r>
            <a:endParaRPr lang="en-NZ" dirty="0"/>
          </a:p>
          <a:p>
            <a:pPr marL="457200" lvl="1" indent="0">
              <a:buNone/>
            </a:pPr>
            <a:r>
              <a:rPr lang="en-NZ" sz="2400" dirty="0"/>
              <a:t>	</a:t>
            </a:r>
            <a:r>
              <a:rPr lang="en-NZ" sz="2400" dirty="0" err="1"/>
              <a:t>Te</a:t>
            </a:r>
            <a:r>
              <a:rPr lang="en-NZ" sz="2400" dirty="0"/>
              <a:t> Tohu </a:t>
            </a:r>
            <a:r>
              <a:rPr lang="en-NZ" sz="2400" dirty="0" err="1"/>
              <a:t>Matauranga</a:t>
            </a:r>
            <a:r>
              <a:rPr lang="en-NZ" sz="2400" dirty="0"/>
              <a:t> </a:t>
            </a:r>
            <a:r>
              <a:rPr lang="en-NZ" sz="2400" dirty="0" err="1"/>
              <a:t>Whakapakari</a:t>
            </a:r>
            <a:r>
              <a:rPr lang="en-NZ" sz="2400" dirty="0"/>
              <a:t> Tino Rangatiratanga O </a:t>
            </a:r>
            <a:r>
              <a:rPr lang="en-NZ" sz="2400" dirty="0" err="1"/>
              <a:t>Te</a:t>
            </a:r>
            <a:r>
              <a:rPr lang="en-NZ" sz="2400" dirty="0"/>
              <a:t> Kohanga Reo</a:t>
            </a:r>
          </a:p>
          <a:p>
            <a:pPr marL="457200" lvl="1" indent="0">
              <a:buNone/>
            </a:pPr>
            <a:r>
              <a:rPr lang="en-NZ" dirty="0"/>
              <a:t>	</a:t>
            </a:r>
            <a:r>
              <a:rPr lang="en-NZ" sz="2400" dirty="0"/>
              <a:t>Environment Commissioner 2025</a:t>
            </a:r>
          </a:p>
          <a:p>
            <a:pPr marL="457200" lvl="1" indent="0">
              <a:buNone/>
            </a:pPr>
            <a:r>
              <a:rPr lang="en-NZ" dirty="0"/>
              <a:t>	</a:t>
            </a:r>
          </a:p>
          <a:p>
            <a:pPr lvl="1"/>
            <a:r>
              <a:rPr lang="en-NZ" dirty="0"/>
              <a:t>Ms Alison </a:t>
            </a:r>
            <a:r>
              <a:rPr lang="en-NZ" dirty="0" err="1"/>
              <a:t>Anitawaru</a:t>
            </a:r>
            <a:r>
              <a:rPr lang="en-NZ" dirty="0"/>
              <a:t> Cole</a:t>
            </a:r>
          </a:p>
          <a:p>
            <a:pPr marL="457200" lvl="1" indent="0">
              <a:buNone/>
            </a:pPr>
            <a:r>
              <a:rPr lang="en-NZ" dirty="0"/>
              <a:t>	BA Law (First Class Hons) Cambridge University</a:t>
            </a:r>
          </a:p>
          <a:p>
            <a:pPr marL="457200" lvl="1" indent="0">
              <a:buNone/>
            </a:pPr>
            <a:r>
              <a:rPr lang="en-NZ" dirty="0"/>
              <a:t>	LLM (Human Rights Fellow) Harvard Law School</a:t>
            </a:r>
          </a:p>
          <a:p>
            <a:pPr marL="457200" lvl="1" indent="0">
              <a:buNone/>
            </a:pPr>
            <a:r>
              <a:rPr lang="en-NZ" dirty="0"/>
              <a:t>	PhD Victoria University Wellington &amp; Masters in Planning Lincoln (2026)</a:t>
            </a:r>
          </a:p>
          <a:p>
            <a:pPr marL="457200" lvl="1" indent="0">
              <a:buNone/>
            </a:pPr>
            <a:r>
              <a:rPr lang="en-NZ" dirty="0"/>
              <a:t>	Admitted to practice law in New Zealand, New York, UK</a:t>
            </a:r>
          </a:p>
          <a:p>
            <a:pPr marL="457200" lvl="1" indent="0">
              <a:buNone/>
            </a:pPr>
            <a:r>
              <a:rPr lang="en-NZ" dirty="0"/>
              <a:t>	Environmental Commissioner 2025</a:t>
            </a:r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sz="4000" noProof="0" dirty="0"/>
          </a:p>
          <a:p>
            <a:pPr marL="457200" lvl="1" indent="0">
              <a:buNone/>
            </a:pPr>
            <a:endParaRPr lang="en-NZ" sz="4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B9AB0-714D-E485-79B7-D5FC4344EF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532903" y="5195932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53D428-6ECE-0315-42F1-4E2349ED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08" y="686402"/>
            <a:ext cx="10653584" cy="903446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Appearing for </a:t>
            </a:r>
            <a:r>
              <a:rPr lang="en-NZ" b="1" dirty="0" err="1"/>
              <a:t>Ōkahu</a:t>
            </a:r>
            <a:r>
              <a:rPr lang="en-NZ" b="1" dirty="0"/>
              <a:t> </a:t>
            </a:r>
            <a:r>
              <a:rPr lang="en-NZ" b="1" dirty="0" err="1"/>
              <a:t>Inuāwai</a:t>
            </a:r>
            <a:r>
              <a:rPr lang="en-NZ" b="1" dirty="0"/>
              <a:t> me </a:t>
            </a:r>
            <a:r>
              <a:rPr lang="en-NZ" b="1" dirty="0" err="1"/>
              <a:t>ētehi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Hapū:</a:t>
            </a:r>
            <a:br>
              <a:rPr lang="en-NZ" b="1" dirty="0"/>
            </a:b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85264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E71FA-9A0A-8F44-477F-CC8475647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C63EE2B6-EAB4-90DF-DC32-E2BF3603F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66C2E12-D011-A90F-D78C-5ACEA0DD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noProof="0" dirty="0"/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4A0D23-1C30-AC50-B31D-5E834F21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45"/>
            <a:ext cx="10515600" cy="4675726"/>
          </a:xfrm>
        </p:spPr>
        <p:txBody>
          <a:bodyPr>
            <a:normAutofit fontScale="92500" lnSpcReduction="20000"/>
          </a:bodyPr>
          <a:lstStyle/>
          <a:p>
            <a:pPr marL="914400" lvl="1" indent="-457200">
              <a:buAutoNum type="arabicParenR"/>
            </a:pPr>
            <a:r>
              <a:rPr lang="en-NZ" sz="4000" noProof="0" dirty="0"/>
              <a:t>Whakapapa</a:t>
            </a:r>
          </a:p>
          <a:p>
            <a:pPr marL="914400" lvl="1" indent="-457200">
              <a:buAutoNum type="arabicParenR"/>
            </a:pPr>
            <a:endParaRPr lang="en-NZ" sz="4000" dirty="0"/>
          </a:p>
          <a:p>
            <a:pPr marL="914400" lvl="1" indent="-457200">
              <a:buAutoNum type="arabicParenR"/>
            </a:pPr>
            <a:r>
              <a:rPr lang="en-NZ" sz="4000" noProof="0" dirty="0"/>
              <a:t>Procedure &amp; necessity for hearings</a:t>
            </a:r>
          </a:p>
          <a:p>
            <a:pPr marL="914400" lvl="1" indent="-457200">
              <a:buAutoNum type="arabicParenR"/>
            </a:pPr>
            <a:endParaRPr lang="en-NZ" sz="4000" dirty="0"/>
          </a:p>
          <a:p>
            <a:pPr marL="914400" lvl="1" indent="-457200">
              <a:buAutoNum type="arabicParenR"/>
            </a:pPr>
            <a:r>
              <a:rPr lang="en-NZ" sz="4000" dirty="0"/>
              <a:t>Our comments &amp; relevant matters </a:t>
            </a:r>
            <a:endParaRPr lang="en-NZ" sz="4000" noProof="0" dirty="0"/>
          </a:p>
          <a:p>
            <a:pPr marL="914400" lvl="1" indent="-457200">
              <a:buAutoNum type="arabicParenR"/>
            </a:pPr>
            <a:endParaRPr lang="en-NZ" sz="4000" noProof="0" dirty="0"/>
          </a:p>
          <a:p>
            <a:pPr marL="914400" lvl="1" indent="-457200">
              <a:buAutoNum type="arabicParenR"/>
            </a:pPr>
            <a:r>
              <a:rPr lang="en-NZ" sz="4000" noProof="0" dirty="0"/>
              <a:t>Answers to panel </a:t>
            </a:r>
            <a:r>
              <a:rPr lang="en-NZ" sz="4000" noProof="0" dirty="0" err="1"/>
              <a:t>pātai</a:t>
            </a:r>
            <a:endParaRPr lang="en-NZ" sz="4000" noProof="0" dirty="0"/>
          </a:p>
          <a:p>
            <a:pPr marL="914400" lvl="1" indent="-457200">
              <a:buAutoNum type="arabicParenR"/>
            </a:pPr>
            <a:endParaRPr lang="en-NZ" sz="4000" dirty="0"/>
          </a:p>
          <a:p>
            <a:pPr marL="914400" lvl="1" indent="-457200">
              <a:buAutoNum type="arabicParenR"/>
            </a:pPr>
            <a:r>
              <a:rPr lang="en-NZ" sz="4000" dirty="0"/>
              <a:t>Formally lodge Taiao Plan </a:t>
            </a:r>
          </a:p>
          <a:p>
            <a:pPr marL="457200" lvl="1" indent="0">
              <a:buNone/>
            </a:pPr>
            <a:r>
              <a:rPr lang="en-NZ" sz="4000" dirty="0"/>
              <a:t>	&amp; Climate Strategy</a:t>
            </a:r>
          </a:p>
          <a:p>
            <a:pPr marL="914400" lvl="1" indent="-457200">
              <a:buAutoNum type="arabicParenR"/>
            </a:pPr>
            <a:endParaRPr lang="en-NZ" sz="4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CFEDC-662F-6D4D-3640-D48C438940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338263" y="4994049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32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A7700-DB76-7591-D580-61D88676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5D3A55EB-2F1F-5266-3B35-7DA47F15D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9F7802-3B1D-DDC8-CA07-DA466AA1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noProof="0" dirty="0"/>
              <a:t>Whakapapa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E9E56-F294-8508-03AA-9F330F384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338263" y="4994049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59A20B-00EF-7EF0-79C4-971B3D8C6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50872" y="1470454"/>
            <a:ext cx="4633295" cy="46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89E83-B352-8B0C-0467-481DE5AC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3AC1628C-042C-9564-6018-61AA7D65E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1BF97F-957D-A7B3-A750-EF7CEFE784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338263" y="4499829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54712-BB9F-3F84-6063-CE9F07215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8" y="683932"/>
            <a:ext cx="4167276" cy="2745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63D19-57DC-67B4-F9CD-9DE42FEEF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418" y="671290"/>
            <a:ext cx="4050033" cy="2745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DD112-6ED7-5FC0-BCE9-641C05A5A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465" y="3893955"/>
            <a:ext cx="2124278" cy="2292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4D1A3C-4C5D-9DC4-85CA-FF9A51DC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67" y="3881313"/>
            <a:ext cx="3927582" cy="229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D1ECC9-9A85-E2D7-4D29-A6FCAF90B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358" y="3881313"/>
            <a:ext cx="3667695" cy="1298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53A20A-4D94-1FA0-BD1F-0905851FF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1358" y="5148340"/>
            <a:ext cx="3667695" cy="1038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F5503-6FE8-CA06-D561-5E7987A419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6738" y="958323"/>
            <a:ext cx="4050033" cy="21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321051-D45C-065B-CE03-3722C8E4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EC4BD6CE-9162-EC19-ED96-481D044D70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2C9E2CB-038B-60E3-F967-595A3F40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noProof="0" dirty="0"/>
              <a:t>Procedure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FA1FC4-5E87-0666-9037-AD04C637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4820617"/>
          </a:xfrm>
        </p:spPr>
        <p:txBody>
          <a:bodyPr>
            <a:normAutofit fontScale="77500" lnSpcReduction="20000"/>
          </a:bodyPr>
          <a:lstStyle/>
          <a:p>
            <a:pPr marL="914400" lvl="1" indent="-457200">
              <a:buAutoNum type="arabicParenR"/>
            </a:pPr>
            <a:r>
              <a:rPr lang="en-NZ" sz="4000" noProof="0" dirty="0"/>
              <a:t>Pause proceedings for pre-lodgement consultation &amp; engagement</a:t>
            </a:r>
          </a:p>
          <a:p>
            <a:pPr marL="914400" lvl="1" indent="-457200">
              <a:buAutoNum type="arabicParenR"/>
            </a:pPr>
            <a:endParaRPr lang="en-NZ" sz="4000" noProof="0" dirty="0"/>
          </a:p>
          <a:p>
            <a:pPr marL="914400" lvl="1" indent="-457200">
              <a:buFont typeface="Arial" panose="020B0604020202020204" pitchFamily="34" charset="0"/>
              <a:buAutoNum type="arabicParenR"/>
            </a:pPr>
            <a:r>
              <a:rPr lang="en-NZ" sz="4000" dirty="0"/>
              <a:t>Marae &amp; site visits </a:t>
            </a:r>
          </a:p>
          <a:p>
            <a:pPr marL="914400" lvl="1" indent="-457200">
              <a:buAutoNum type="arabicParenR"/>
            </a:pPr>
            <a:endParaRPr lang="en-NZ" sz="4000" noProof="0" dirty="0"/>
          </a:p>
          <a:p>
            <a:pPr marL="914400" lvl="1" indent="-457200">
              <a:buAutoNum type="arabicParenR"/>
            </a:pPr>
            <a:r>
              <a:rPr lang="en-NZ" sz="4000" noProof="0" dirty="0"/>
              <a:t>CIA commissioned from each hapū </a:t>
            </a:r>
          </a:p>
          <a:p>
            <a:pPr marL="914400" lvl="1" indent="-457200">
              <a:buAutoNum type="arabicParenR"/>
            </a:pPr>
            <a:endParaRPr lang="en-NZ" sz="4000" dirty="0"/>
          </a:p>
          <a:p>
            <a:pPr marL="914400" lvl="1" indent="-457200">
              <a:buAutoNum type="arabicParenR"/>
            </a:pPr>
            <a:r>
              <a:rPr lang="en-NZ" sz="4000" dirty="0"/>
              <a:t>A</a:t>
            </a:r>
            <a:r>
              <a:rPr lang="en-NZ" sz="4000" noProof="0" dirty="0" err="1"/>
              <a:t>ppointment</a:t>
            </a:r>
            <a:r>
              <a:rPr lang="en-NZ" sz="4000" noProof="0" dirty="0"/>
              <a:t> of experts</a:t>
            </a:r>
          </a:p>
          <a:p>
            <a:pPr marL="914400" lvl="1" indent="-457200">
              <a:buAutoNum type="arabicParenR"/>
            </a:pPr>
            <a:endParaRPr lang="en-NZ" sz="4000" dirty="0"/>
          </a:p>
          <a:p>
            <a:pPr marL="914400" lvl="1" indent="-457200">
              <a:buAutoNum type="arabicParenR"/>
            </a:pPr>
            <a:r>
              <a:rPr lang="en-NZ" sz="4000" dirty="0"/>
              <a:t>Hearings at </a:t>
            </a:r>
            <a:r>
              <a:rPr lang="en-NZ" sz="4000" dirty="0" err="1"/>
              <a:t>ngā</a:t>
            </a:r>
            <a:r>
              <a:rPr lang="en-NZ" sz="4000" dirty="0"/>
              <a:t> marae o Aotea waka</a:t>
            </a:r>
          </a:p>
          <a:p>
            <a:pPr marL="457200" lvl="1" indent="0">
              <a:buNone/>
            </a:pPr>
            <a:endParaRPr lang="en-NZ" sz="4000" noProof="0" dirty="0"/>
          </a:p>
          <a:p>
            <a:pPr marL="457200" lvl="1" indent="0">
              <a:buNone/>
            </a:pPr>
            <a:r>
              <a:rPr lang="en-NZ" sz="4000" dirty="0"/>
              <a:t>6 </a:t>
            </a:r>
            <a:r>
              <a:rPr lang="en-NZ" sz="4000" noProof="0" dirty="0"/>
              <a:t>) Confidentiality protocols e.g. aka wāhi </a:t>
            </a:r>
            <a:r>
              <a:rPr lang="en-NZ" sz="4000" noProof="0" dirty="0" err="1"/>
              <a:t>tapu</a:t>
            </a:r>
            <a:endParaRPr lang="en-NZ" sz="4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74C05B-2670-BA04-E8A1-848203761A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433430" y="4994049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542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DC5"/>
            </a:gs>
            <a:gs pos="100000">
              <a:srgbClr val="25408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73180-E812-E346-65FA-904594C4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esign&#10;&#10;Description automatically generated">
            <a:extLst>
              <a:ext uri="{FF2B5EF4-FFF2-40B4-BE49-F238E27FC236}">
                <a16:creationId xmlns:a16="http://schemas.microsoft.com/office/drawing/2014/main" id="{06734624-8DFA-723D-EF05-F21A6E735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11000E-E7D8-FE56-298E-5EA57BE4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NZ" sz="6000" b="1" dirty="0"/>
              <a:t>Our comments &amp; relevant matters  </a:t>
            </a:r>
            <a:endParaRPr lang="en-NZ" sz="6000" b="1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6F6776-EB98-6F46-E0BF-2C6E5E09F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470"/>
            <a:ext cx="10515600" cy="5013601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mi-NZ" sz="4000" dirty="0"/>
              <a:t>Whakapapa </a:t>
            </a:r>
            <a:r>
              <a:rPr lang="mi-NZ" sz="4000" dirty="0" err="1"/>
              <a:t>to</a:t>
            </a:r>
            <a:r>
              <a:rPr lang="mi-NZ" sz="4000" dirty="0"/>
              <a:t> Tangaroa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Waiū </a:t>
            </a:r>
            <a:r>
              <a:rPr lang="mi-NZ" sz="4000" dirty="0" err="1"/>
              <a:t>to</a:t>
            </a:r>
            <a:r>
              <a:rPr lang="mi-NZ" sz="4000" dirty="0"/>
              <a:t> Maunga Taranaki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Tikanga </a:t>
            </a:r>
            <a:r>
              <a:rPr lang="mi-NZ" sz="4000" dirty="0" err="1"/>
              <a:t>defined</a:t>
            </a:r>
            <a:r>
              <a:rPr lang="mi-NZ" sz="4000" dirty="0"/>
              <a:t> </a:t>
            </a:r>
            <a:r>
              <a:rPr lang="mi-NZ" sz="4000" dirty="0" err="1"/>
              <a:t>under</a:t>
            </a:r>
            <a:r>
              <a:rPr lang="mi-NZ" sz="4000" dirty="0"/>
              <a:t> </a:t>
            </a:r>
            <a:r>
              <a:rPr lang="mi-NZ" sz="4000" dirty="0" err="1"/>
              <a:t>our</a:t>
            </a:r>
            <a:r>
              <a:rPr lang="mi-NZ" sz="4000" dirty="0"/>
              <a:t> </a:t>
            </a:r>
            <a:r>
              <a:rPr lang="mi-NZ" sz="4000" dirty="0" err="1"/>
              <a:t>own</a:t>
            </a:r>
            <a:r>
              <a:rPr lang="mi-NZ" sz="4000" dirty="0"/>
              <a:t> mana motuhake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Tikanga &amp; </a:t>
            </a:r>
            <a:r>
              <a:rPr lang="mi-NZ" sz="4000" dirty="0" err="1"/>
              <a:t>legal</a:t>
            </a:r>
            <a:r>
              <a:rPr lang="mi-NZ" sz="4000" dirty="0"/>
              <a:t> </a:t>
            </a:r>
            <a:r>
              <a:rPr lang="mi-NZ" sz="4000" dirty="0" err="1"/>
              <a:t>personhood</a:t>
            </a:r>
            <a:r>
              <a:rPr lang="mi-NZ" sz="4000" dirty="0"/>
              <a:t> </a:t>
            </a:r>
            <a:r>
              <a:rPr lang="mi-NZ" sz="4000" dirty="0" err="1"/>
              <a:t>means</a:t>
            </a:r>
            <a:r>
              <a:rPr lang="mi-NZ" sz="4000" dirty="0"/>
              <a:t> TTR </a:t>
            </a:r>
            <a:r>
              <a:rPr lang="mi-NZ" sz="4000" dirty="0" err="1"/>
              <a:t>would</a:t>
            </a:r>
            <a:r>
              <a:rPr lang="mi-NZ" sz="4000" dirty="0"/>
              <a:t> </a:t>
            </a:r>
            <a:r>
              <a:rPr lang="mi-NZ" sz="4000" dirty="0" err="1"/>
              <a:t>cause</a:t>
            </a:r>
            <a:r>
              <a:rPr lang="mi-NZ" sz="4000" dirty="0"/>
              <a:t> </a:t>
            </a:r>
            <a:r>
              <a:rPr lang="mi-NZ" sz="4000" dirty="0" err="1"/>
              <a:t>grevious</a:t>
            </a:r>
            <a:r>
              <a:rPr lang="mi-NZ" sz="4000" dirty="0"/>
              <a:t> </a:t>
            </a:r>
            <a:r>
              <a:rPr lang="mi-NZ" sz="4000" dirty="0" err="1"/>
              <a:t>bodily</a:t>
            </a:r>
            <a:r>
              <a:rPr lang="mi-NZ" sz="4000" dirty="0"/>
              <a:t> </a:t>
            </a:r>
            <a:r>
              <a:rPr lang="mi-NZ" sz="4000" dirty="0" err="1"/>
              <a:t>harm</a:t>
            </a:r>
            <a:r>
              <a:rPr lang="mi-NZ" sz="4000" dirty="0"/>
              <a:t> </a:t>
            </a:r>
            <a:r>
              <a:rPr lang="mi-NZ" sz="4000" dirty="0" err="1"/>
              <a:t>to</a:t>
            </a:r>
            <a:r>
              <a:rPr lang="mi-NZ" sz="4000" dirty="0"/>
              <a:t> </a:t>
            </a:r>
            <a:r>
              <a:rPr lang="mi-NZ" sz="4000" dirty="0" err="1"/>
              <a:t>living</a:t>
            </a:r>
            <a:r>
              <a:rPr lang="mi-NZ" sz="4000" dirty="0"/>
              <a:t> tūpuna</a:t>
            </a:r>
          </a:p>
          <a:p>
            <a:pPr lvl="1"/>
            <a:endParaRPr lang="mi-NZ" sz="4000" dirty="0"/>
          </a:p>
          <a:p>
            <a:pPr lvl="1"/>
            <a:r>
              <a:rPr lang="mi-NZ" sz="4000" dirty="0"/>
              <a:t>“</a:t>
            </a:r>
            <a:r>
              <a:rPr lang="mi-NZ" sz="4000" dirty="0" err="1"/>
              <a:t>Benefit”includes</a:t>
            </a:r>
            <a:r>
              <a:rPr lang="mi-NZ" sz="4000" dirty="0"/>
              <a:t> </a:t>
            </a:r>
          </a:p>
          <a:p>
            <a:pPr lvl="2"/>
            <a:r>
              <a:rPr lang="mi-NZ" sz="3600" dirty="0"/>
              <a:t>tikanga </a:t>
            </a:r>
            <a:r>
              <a:rPr lang="mi-NZ" sz="3600" dirty="0" err="1"/>
              <a:t>understandings</a:t>
            </a:r>
            <a:r>
              <a:rPr lang="mi-NZ" sz="3600" dirty="0"/>
              <a:t> </a:t>
            </a:r>
            <a:r>
              <a:rPr lang="mi-NZ" sz="3600" dirty="0" err="1"/>
              <a:t>of</a:t>
            </a:r>
            <a:r>
              <a:rPr lang="mi-NZ" sz="3600" dirty="0"/>
              <a:t> </a:t>
            </a:r>
            <a:r>
              <a:rPr lang="mi-NZ" sz="3600" dirty="0" err="1"/>
              <a:t>benefits</a:t>
            </a:r>
            <a:r>
              <a:rPr lang="mi-NZ" sz="3600" dirty="0"/>
              <a:t> &amp; </a:t>
            </a:r>
            <a:r>
              <a:rPr lang="mi-NZ" sz="3600" dirty="0" err="1"/>
              <a:t>costs</a:t>
            </a:r>
            <a:endParaRPr lang="mi-NZ" sz="3600" dirty="0"/>
          </a:p>
          <a:p>
            <a:pPr lvl="2"/>
            <a:r>
              <a:rPr lang="mi-NZ" sz="3600" dirty="0"/>
              <a:t>kaitiakitanga &amp; tikanga-</a:t>
            </a:r>
            <a:r>
              <a:rPr lang="mi-NZ" sz="3600" dirty="0" err="1"/>
              <a:t>based</a:t>
            </a:r>
            <a:r>
              <a:rPr lang="mi-NZ" sz="3600" dirty="0"/>
              <a:t> wai ora</a:t>
            </a:r>
          </a:p>
          <a:p>
            <a:pPr lvl="2"/>
            <a:r>
              <a:rPr lang="mi-NZ" sz="3600" dirty="0"/>
              <a:t>pātaka-</a:t>
            </a:r>
            <a:r>
              <a:rPr lang="mi-NZ" sz="3600" dirty="0" err="1"/>
              <a:t>based</a:t>
            </a:r>
            <a:r>
              <a:rPr lang="mi-NZ" sz="3600" dirty="0"/>
              <a:t> </a:t>
            </a:r>
            <a:r>
              <a:rPr lang="mi-NZ" sz="3600" dirty="0" err="1"/>
              <a:t>intergenerational</a:t>
            </a:r>
            <a:r>
              <a:rPr lang="mi-NZ" sz="3600" dirty="0"/>
              <a:t> </a:t>
            </a:r>
            <a:r>
              <a:rPr lang="mi-NZ" sz="3600" dirty="0" err="1"/>
              <a:t>economy</a:t>
            </a:r>
            <a:endParaRPr lang="en-NZ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0AA6F-20F4-D4EA-5C5B-69AEACED32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10338263" y="4994049"/>
            <a:ext cx="1339470" cy="1297022"/>
          </a:xfrm>
          <a:prstGeom prst="rect">
            <a:avLst/>
          </a:prstGeom>
          <a:noFill/>
          <a:ln w="155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191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e100dd-7238-47d4-864c-a888c323434e" xsi:nil="true"/>
    <lcf76f155ced4ddcb4097134ff3c332f xmlns="2deeec1d-cb6f-4242-aff8-c2598d059fcc">
      <Terms xmlns="http://schemas.microsoft.com/office/infopath/2007/PartnerControls"/>
    </lcf76f155ced4ddcb4097134ff3c332f>
    <Company xmlns="http://schemas.microsoft.com/sharepoint/v3">TRANS-TASMAN RESOURCES LIMITED</Company>
    <FastTrackWebPage xmlns="3f9f7acc-4d99-40e6-b6e9-12f826063963" xsi:nil="true"/>
    <PRA xmlns="3f9f7acc-4d99-40e6-b6e9-12f826063963" xsi:nil="true"/>
    <FastTrackAppType xmlns="3f9f7acc-4d99-40e6-b6e9-12f826063963">Substantive Approval</FastTrackAppType>
    <date xmlns="2deeec1d-cb6f-4242-aff8-c2598d059fcc" xsi:nil="true"/>
    <FastTrackAppID xmlns="3f9f7acc-4d99-40e6-b6e9-12f826063963">FTAA-2504-1048</FastTrackAppID>
    <FastTrackAppTitle xmlns="3f9f7acc-4d99-40e6-b6e9-12f826063963">Taranaki VTM Project</FastTrackAppTitle>
    <FastTrackActs xmlns="3f9f7acc-4d99-40e6-b6e9-12f826063963">
      <Value>The Exclusive Economic Zone and Continental Shelf (Environmental Effects) Act 2012</Value>
    </FastTrackActs>
    <FastTrackTopic xmlns="3f9f7acc-4d99-40e6-b6e9-12f826063963" xsi:nil="true"/>
    <_dlc_DocId xmlns="5ae100dd-7238-47d4-864c-a888c323434e">EPANZ-1167831518-43232</_dlc_DocId>
    <_dlc_DocIdUrl xmlns="5ae100dd-7238-47d4-864c-a888c323434e">
      <Url>https://epaintune.sharepoint.com/sites/EPA/_layouts/15/DocIdRedir.aspx?ID=EPANZ-1167831518-43232</Url>
      <Description>EPANZ-1167831518-43232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astTrack Document" ma:contentTypeID="0x010100E106A414AAFDB04FBE306619CD48353E002F0A2382F357314CA07B1E1FA9C121DE" ma:contentTypeVersion="27" ma:contentTypeDescription="" ma:contentTypeScope="" ma:versionID="77111efa14835cc8a2af348781c43c3d">
  <xsd:schema xmlns:xsd="http://www.w3.org/2001/XMLSchema" xmlns:xs="http://www.w3.org/2001/XMLSchema" xmlns:p="http://schemas.microsoft.com/office/2006/metadata/properties" xmlns:ns1="http://schemas.microsoft.com/sharepoint/v3" xmlns:ns2="3f9f7acc-4d99-40e6-b6e9-12f826063963" xmlns:ns3="5ae100dd-7238-47d4-864c-a888c323434e" xmlns:ns4="2deeec1d-cb6f-4242-aff8-c2598d059fcc" targetNamespace="http://schemas.microsoft.com/office/2006/metadata/properties" ma:root="true" ma:fieldsID="49485fdb3a9fbf4a2e3be885b2da2a44" ns1:_="" ns2:_="" ns3:_="" ns4:_="">
    <xsd:import namespace="http://schemas.microsoft.com/sharepoint/v3"/>
    <xsd:import namespace="3f9f7acc-4d99-40e6-b6e9-12f826063963"/>
    <xsd:import namespace="5ae100dd-7238-47d4-864c-a888c323434e"/>
    <xsd:import namespace="2deeec1d-cb6f-4242-aff8-c2598d059fcc"/>
    <xsd:element name="properties">
      <xsd:complexType>
        <xsd:sequence>
          <xsd:element name="documentManagement">
            <xsd:complexType>
              <xsd:all>
                <xsd:element ref="ns2:FastTrackTopic" minOccurs="0"/>
                <xsd:element ref="ns2:FastTrackWebPage" minOccurs="0"/>
                <xsd:element ref="ns2:PRA" minOccurs="0"/>
                <xsd:element ref="ns2:FastTrackAppID" minOccurs="0"/>
                <xsd:element ref="ns2:FastTrackAppTitle" minOccurs="0"/>
                <xsd:element ref="ns2:FastTrackAppType" minOccurs="0"/>
                <xsd:element ref="ns1:Company" minOccurs="0"/>
                <xsd:element ref="ns2:FastTrackActs" minOccurs="0"/>
                <xsd:element ref="ns3:_dlc_DocIdPersistId" minOccurs="0"/>
                <xsd:element ref="ns3:_dlc_DocId" minOccurs="0"/>
                <xsd:element ref="ns3:_dlc_DocIdUr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  <xsd:element ref="ns4:lcf76f155ced4ddcb4097134ff3c332f" minOccurs="0"/>
                <xsd:element ref="ns3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dat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any" ma:index="8" nillable="true" ma:displayName="Company" ma:internalName="Compan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f7acc-4d99-40e6-b6e9-12f826063963" elementFormDefault="qualified">
    <xsd:import namespace="http://schemas.microsoft.com/office/2006/documentManagement/types"/>
    <xsd:import namespace="http://schemas.microsoft.com/office/infopath/2007/PartnerControls"/>
    <xsd:element name="FastTrackTopic" ma:index="2" nillable="true" ma:displayName="Fast Track Topic" ma:format="Dropdown" ma:internalName="FastTrackTopic">
      <xsd:simpleType>
        <xsd:restriction base="dms:Choice">
          <xsd:enumeration value="Contract Management"/>
          <xsd:enumeration value="Project Planning"/>
          <xsd:enumeration value="Close Out"/>
          <xsd:enumeration value="Applicant Communication"/>
          <xsd:enumeration value="Redacted Application Documents"/>
          <xsd:enumeration value="Media and General Communications"/>
          <xsd:enumeration value="Local Authority Communication"/>
          <xsd:enumeration value="Application Documents"/>
          <xsd:enumeration value="Complete Assessment"/>
          <xsd:enumeration value="Government Agency Communication"/>
          <xsd:enumeration value="Expert Panel Communication"/>
          <xsd:enumeration value="Media and General Communications"/>
          <xsd:enumeration value="Identification of Parties"/>
          <xsd:enumeration value="Comments from Parties"/>
          <xsd:enumeration value="Process Updates"/>
          <xsd:enumeration value="Invitation for Comment"/>
          <xsd:enumeration value="Local Authority Communication"/>
          <xsd:enumeration value="Government Agency Communication"/>
          <xsd:enumeration value="Expert Panel Communication"/>
          <xsd:enumeration value="Applicant Communication"/>
          <xsd:enumeration value="unsolicited communication"/>
          <xsd:enumeration value="Contractor Payments"/>
          <xsd:enumeration value="Cost Objections"/>
          <xsd:enumeration value="Project Finance"/>
          <xsd:enumeration value="Expert Panel Payments"/>
          <xsd:enumeration value="Applicant Cost Recovery"/>
          <xsd:enumeration value="Other Payments"/>
          <xsd:enumeration value="Internal Communication"/>
          <xsd:enumeration value="Local Authority Communication"/>
          <xsd:enumeration value="Further Information Requests"/>
          <xsd:enumeration value="Draft Application"/>
          <xsd:enumeration value="Applicant Communication"/>
          <xsd:enumeration value="Government Agency Communication"/>
          <xsd:enumeration value="Final Decision"/>
          <xsd:enumeration value="Applicant Communication"/>
          <xsd:enumeration value="Expert Panel Communication"/>
          <xsd:enumeration value="Draft Conditions"/>
          <xsd:enumeration value="Decision Release"/>
          <xsd:enumeration value="Draft Decision"/>
          <xsd:enumeration value="Resource consent, designation and certificate of compliance"/>
          <xsd:enumeration value="Media and General Communications"/>
          <xsd:enumeration value="Communication with Parties"/>
          <xsd:enumeration value="EPA Advice"/>
          <xsd:enumeration value="Local Authority Advice"/>
          <xsd:enumeration value="Decision and Appeal"/>
          <xsd:enumeration value="Reports and Advice"/>
          <xsd:enumeration value="Panel Correspondence"/>
          <xsd:enumeration value="Invited Comments"/>
          <xsd:enumeration value="Redacted Application Documents"/>
          <xsd:enumeration value="Government Agency Communication"/>
          <xsd:enumeration value="Applicant Communication"/>
          <xsd:enumeration value="Communication with Parties"/>
          <xsd:enumeration value="Local Authority Communication"/>
          <xsd:enumeration value="Expert Panel Communication"/>
          <xsd:enumeration value="Applicant Communication"/>
          <xsd:enumeration value="Further Information Requests"/>
          <xsd:enumeration value="Local Authority Communication"/>
          <xsd:enumeration value="Communication with Parties"/>
          <xsd:enumeration value="Government Agency Communication"/>
          <xsd:enumeration value="Expert reports and advice"/>
          <xsd:enumeration value="Local Authority Report and Advice"/>
          <xsd:enumeration value="Expert Panel Communication"/>
          <xsd:enumeration value="Applicant Communication"/>
          <xsd:enumeration value="Expert Panel Communication"/>
          <xsd:enumeration value="Communication with Parties"/>
          <xsd:enumeration value="Media and General Communications"/>
          <xsd:enumeration value="Iwi Authority Communication"/>
          <xsd:enumeration value="Appointments"/>
          <xsd:enumeration value="COI Register"/>
          <xsd:enumeration value="Register of Commissioners"/>
          <xsd:enumeration value="Local Authority Communication"/>
          <xsd:enumeration value="Convener Communication"/>
          <xsd:enumeration value="Government Agency Communication"/>
          <xsd:enumeration value="Pre-Hearing"/>
          <xsd:enumeration value="Media and General Communications"/>
          <xsd:enumeration value="Evidence"/>
          <xsd:enumeration value="Documents Presented at Hearing"/>
          <xsd:enumeration value="Applicant Communication"/>
          <xsd:enumeration value="Contractor Communication"/>
          <xsd:enumeration value="Government Agency Communication"/>
          <xsd:enumeration value="Hearing Operations"/>
          <xsd:enumeration value="Hearing Schedule"/>
          <xsd:enumeration value="Transcript and Recordings and Proceedings"/>
          <xsd:enumeration value="Internal Communication"/>
          <xsd:enumeration value="Communication with Parties"/>
          <xsd:enumeration value="Internal Communication"/>
          <xsd:enumeration value="Appeals"/>
          <xsd:enumeration value="Communication with Parties"/>
          <xsd:enumeration value="Applicant Communication"/>
          <xsd:enumeration value="Local Authority Communication"/>
          <xsd:enumeration value="Media and General Communications"/>
          <xsd:enumeration value="COI Register"/>
          <xsd:enumeration value="Travel and Accommodation"/>
          <xsd:enumeration value="Expert Panel Issued Documents"/>
          <xsd:enumeration value="Government Agency Communication"/>
          <xsd:enumeration value="Meetings"/>
          <xsd:enumeration value="Administration"/>
          <xsd:enumeration value="Applicant"/>
          <xsd:enumeration value="Panel Members"/>
          <xsd:enumeration value="Contractor Communication"/>
          <xsd:enumeration value="Local Authority Communication"/>
          <xsd:enumeration value="Expert Panel Communication"/>
          <xsd:enumeration value="Internal Communication"/>
          <xsd:enumeration value="Applicant Communication"/>
          <xsd:enumeration value="Communication with Parties"/>
          <xsd:enumeration value="Evidence"/>
          <xsd:enumeration value="Hearing Planning"/>
        </xsd:restriction>
      </xsd:simpleType>
    </xsd:element>
    <xsd:element name="FastTrackWebPage" ma:index="3" nillable="true" ma:displayName="Fast Track Web Page" ma:format="Dropdown" ma:internalName="FastTrackWebPage">
      <xsd:simpleType>
        <xsd:restriction base="dms:Choice">
          <xsd:enumeration value="Application"/>
          <xsd:enumeration value="Comments from invited parties"/>
          <xsd:enumeration value="Correspondence to and from the panel"/>
          <xsd:enumeration value="Expert Panel"/>
          <xsd:enumeration value="Draft conditions"/>
          <xsd:enumeration value="Reports and advice"/>
          <xsd:enumeration value="Decision notice"/>
          <xsd:enumeration value="Hearing"/>
          <xsd:enumeration value="Appeal"/>
          <xsd:enumeration value="Appeal - Expert conferencing"/>
          <xsd:enumeration value="Applicant Responses"/>
        </xsd:restriction>
      </xsd:simpleType>
    </xsd:element>
    <xsd:element name="PRA" ma:index="4" nillable="true" ma:displayName="PRA" ma:internalName="PRA">
      <xsd:simpleType>
        <xsd:restriction base="dms:Text">
          <xsd:maxLength value="255"/>
        </xsd:restriction>
      </xsd:simpleType>
    </xsd:element>
    <xsd:element name="FastTrackAppID" ma:index="5" nillable="true" ma:displayName="Unique Project ID" ma:internalName="FastTrackAppID">
      <xsd:simpleType>
        <xsd:restriction base="dms:Text">
          <xsd:maxLength value="255"/>
        </xsd:restriction>
      </xsd:simpleType>
    </xsd:element>
    <xsd:element name="FastTrackAppTitle" ma:index="6" nillable="true" ma:displayName="Project Name/Title" ma:internalName="FastTrackAppTitle">
      <xsd:simpleType>
        <xsd:restriction base="dms:Text">
          <xsd:maxLength value="255"/>
        </xsd:restriction>
      </xsd:simpleType>
    </xsd:element>
    <xsd:element name="FastTrackAppType" ma:index="7" nillable="true" ma:displayName="Application Type" ma:format="Dropdown" ma:internalName="FastTrackAppType">
      <xsd:simpleType>
        <xsd:restriction base="dms:Choice">
          <xsd:enumeration value="Referral"/>
          <xsd:enumeration value="Substantive"/>
        </xsd:restriction>
      </xsd:simpleType>
    </xsd:element>
    <xsd:element name="FastTrackActs" ma:index="9" nillable="true" ma:displayName="Fast Track Acts" ma:internalName="FastTrackAc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ource Management Act 1991"/>
                    <xsd:enumeration value="Resource Management Act 1991 - Notice of Requirement"/>
                    <xsd:enumeration value="Heritage New Zealand Pouhere Taonga Act 2014"/>
                    <xsd:enumeration value="The Wildlife Act 1953"/>
                    <xsd:enumeration value="The Conservation Act 1987"/>
                    <xsd:enumeration value="The Reserves Act 1977"/>
                    <xsd:enumeration value="The Exclusive Economic Zone and Continental Shelf (Environmental Effects) Act 2012"/>
                    <xsd:enumeration value="The Crown Minerals Act 1991"/>
                    <xsd:enumeration value="The Fisheries Act 1996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100dd-7238-47d4-864c-a888c323434e" elementFormDefault="qualified">
    <xsd:import namespace="http://schemas.microsoft.com/office/2006/documentManagement/types"/>
    <xsd:import namespace="http://schemas.microsoft.com/office/infopath/2007/PartnerControls"/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5" nillable="true" ma:displayName="Taxonomy Catch All Column" ma:hidden="true" ma:list="{6332c9e0-a3cb-41c5-b68a-59db140cf3a4}" ma:internalName="TaxCatchAll" ma:showField="CatchAllData" ma:web="5ae100dd-7238-47d4-864c-a888c323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eec1d-cb6f-4242-aff8-c2598d059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12b3a59-6397-4d15-930a-dc7894fa5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30" nillable="true" ma:displayName="date" ma:format="DateOnly" ma:internalName="date">
      <xsd:simpleType>
        <xsd:restriction base="dms:DateTime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0CDA1-D7E3-4141-B1D6-A23EC8854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1A9E8-F396-4670-9A77-C0342B17985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7203D5B-B32C-45B9-8216-EC3C90465F28}">
  <ds:schemaRefs>
    <ds:schemaRef ds:uri="47b39e4a-92f2-49d1-ae0b-5032bc360d8e"/>
    <ds:schemaRef ds:uri="d17e1e7b-2db7-4024-8958-52d9ef8431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ae100dd-7238-47d4-864c-a888c323434e"/>
    <ds:schemaRef ds:uri="2deeec1d-cb6f-4242-aff8-c2598d059fcc"/>
    <ds:schemaRef ds:uri="http://schemas.microsoft.com/sharepoint/v3"/>
    <ds:schemaRef ds:uri="3f9f7acc-4d99-40e6-b6e9-12f826063963"/>
  </ds:schemaRefs>
</ds:datastoreItem>
</file>

<file path=customXml/itemProps4.xml><?xml version="1.0" encoding="utf-8"?>
<ds:datastoreItem xmlns:ds="http://schemas.openxmlformats.org/officeDocument/2006/customXml" ds:itemID="{C0B4D802-4611-4359-8606-EF558BDE8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9f7acc-4d99-40e6-b6e9-12f826063963"/>
    <ds:schemaRef ds:uri="5ae100dd-7238-47d4-864c-a888c323434e"/>
    <ds:schemaRef ds:uri="2deeec1d-cb6f-4242-aff8-c2598d059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001da2a-bf7d-4323-b63d-f71e0849d7da}" enabled="0" method="" siteId="{3001da2a-bf7d-4323-b63d-f71e0849d7d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1075</Words>
  <Application>Microsoft Office PowerPoint</Application>
  <PresentationFormat>Widescreen</PresentationFormat>
  <Paragraphs>227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Gotham Light</vt:lpstr>
      <vt:lpstr>Gotham Medium</vt:lpstr>
      <vt:lpstr>Office Theme</vt:lpstr>
      <vt:lpstr>Wānanga ki Te Hāwera E pā ana ki TTR kei roto i te Fast-track</vt:lpstr>
      <vt:lpstr>Karakia</vt:lpstr>
      <vt:lpstr>Karakia</vt:lpstr>
      <vt:lpstr>Appearing for Ōkahu Inuāwai me ētehi atu Hapū: </vt:lpstr>
      <vt:lpstr>Overview</vt:lpstr>
      <vt:lpstr>Whakapapa</vt:lpstr>
      <vt:lpstr>PowerPoint Presentation</vt:lpstr>
      <vt:lpstr>Procedure</vt:lpstr>
      <vt:lpstr>Our comments &amp; relevant matters  </vt:lpstr>
      <vt:lpstr>Pātai #1 Settlements &amp; tikanga   </vt:lpstr>
      <vt:lpstr>Pātai #1 Settlements</vt:lpstr>
      <vt:lpstr>Pātai #2 Rangatiratanga, Kaitiakitanga &amp; Mauri </vt:lpstr>
      <vt:lpstr>Pātai #3 Shared Spaces</vt:lpstr>
      <vt:lpstr>Pātai #4 Outer EEZ &amp; beyond</vt:lpstr>
      <vt:lpstr>Pātai #5 MACA</vt:lpstr>
      <vt:lpstr>Pātai #6 Kaimoana Customary Fisheries </vt:lpstr>
      <vt:lpstr>Pātai #7 Customary authorisations &amp; rāhui </vt:lpstr>
      <vt:lpstr>Pātai #7 Customary authorisations &amp; rāhui </vt:lpstr>
      <vt:lpstr>Pātai #7 Customary authorisations &amp; rāhui </vt:lpstr>
      <vt:lpstr>Pātai #8 Customary Practises </vt:lpstr>
      <vt:lpstr>Pātai #8 Customary Practises </vt:lpstr>
      <vt:lpstr>Pātai #9-13 Te Tai Hauāuru &amp; Effects</vt:lpstr>
      <vt:lpstr>Pātai #14 Commercial Interface Moana Users</vt:lpstr>
      <vt:lpstr>Pātai #5 Governance &amp;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Pouwhakarae - Te Korowai o Ngaruahine</dc:creator>
  <cp:lastModifiedBy>Christina Smits</cp:lastModifiedBy>
  <cp:revision>10</cp:revision>
  <cp:lastPrinted>2025-04-07T04:38:34Z</cp:lastPrinted>
  <dcterms:created xsi:type="dcterms:W3CDTF">2024-04-15T09:05:27Z</dcterms:created>
  <dcterms:modified xsi:type="dcterms:W3CDTF">2025-11-04T02:16:13Z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0x010100E106A414AAFDB04FBE306619CD48353E002F0A2382F357314CA07B1E1FA9C121DE</vt:lpwstr>
  </property>
  <property fmtid="{D5CDD505-2E9C-101B-9397-08002B2CF9AE}" pid="3" name="MediaServiceImageTags">
    <vt:lpwstr/>
  </property>
  <property fmtid="{D5CDD505-2E9C-101B-9397-08002B2CF9AE}" pid="4" name="_dlc_DocIdItemGuid">
    <vt:lpwstr>74d37c3c-f954-4564-9d8f-31e5d026f2dc</vt:lpwstr>
  </property>
</Properties>
</file>