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73" r:id="rId6"/>
    <p:sldId id="256" r:id="rId7"/>
    <p:sldId id="258" r:id="rId8"/>
    <p:sldId id="259" r:id="rId9"/>
    <p:sldId id="269" r:id="rId10"/>
    <p:sldId id="270" r:id="rId11"/>
    <p:sldId id="271" r:id="rId12"/>
    <p:sldId id="257" r:id="rId13"/>
    <p:sldId id="272" r:id="rId14"/>
    <p:sldId id="260" r:id="rId15"/>
    <p:sldId id="264" r:id="rId16"/>
    <p:sldId id="265" r:id="rId17"/>
    <p:sldId id="266" r:id="rId18"/>
    <p:sldId id="267" r:id="rId19"/>
    <p:sldId id="268" r:id="rId20"/>
    <p:sldId id="261"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5" name="Footer Placeholder 4"/>
          <p:cNvSpPr>
            <a:spLocks noGrp="1"/>
          </p:cNvSpPr>
          <p:nvPr>
            <p:ph type="ftr" sz="quarter" idx="11"/>
          </p:nvPr>
        </p:nvSpPr>
        <p:spPr>
          <a:xfrm>
            <a:off x="2416500" y="329307"/>
            <a:ext cx="4973915" cy="309201"/>
          </a:xfrm>
        </p:spPr>
        <p:txBody>
          <a:bodyPr/>
          <a:lstStyle/>
          <a:p>
            <a:endParaRPr lang="en-NZ" dirty="0"/>
          </a:p>
        </p:txBody>
      </p:sp>
      <p:sp>
        <p:nvSpPr>
          <p:cNvPr id="6" name="Slide Number Placeholder 5"/>
          <p:cNvSpPr>
            <a:spLocks noGrp="1"/>
          </p:cNvSpPr>
          <p:nvPr>
            <p:ph type="sldNum" sz="quarter" idx="12"/>
          </p:nvPr>
        </p:nvSpPr>
        <p:spPr>
          <a:xfrm>
            <a:off x="1437664" y="798973"/>
            <a:ext cx="811019" cy="503578"/>
          </a:xfrm>
        </p:spPr>
        <p:txBody>
          <a:bodyPr/>
          <a:lstStyle/>
          <a:p>
            <a:fld id="{095309DD-7586-485A-B295-C48137716DFB}" type="slidenum">
              <a:rPr lang="en-NZ" smtClean="0"/>
              <a:t>‹#›</a:t>
            </a:fld>
            <a:endParaRPr lang="en-NZ"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284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95309DD-7586-485A-B295-C48137716DFB}" type="slidenum">
              <a:rPr lang="en-NZ" smtClean="0"/>
              <a:t>‹#›</a:t>
            </a:fld>
            <a:endParaRPr lang="en-NZ"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725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95309DD-7586-485A-B295-C48137716DFB}" type="slidenum">
              <a:rPr lang="en-NZ" smtClean="0"/>
              <a:t>‹#›</a:t>
            </a:fld>
            <a:endParaRPr lang="en-NZ"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315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95309DD-7586-485A-B295-C48137716DFB}" type="slidenum">
              <a:rPr lang="en-NZ" smtClean="0"/>
              <a:t>‹#›</a:t>
            </a:fld>
            <a:endParaRPr lang="en-NZ"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400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95309DD-7586-485A-B295-C48137716DFB}" type="slidenum">
              <a:rPr lang="en-NZ" smtClean="0"/>
              <a:t>‹#›</a:t>
            </a:fld>
            <a:endParaRPr lang="en-NZ"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90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95309DD-7586-485A-B295-C48137716DFB}" type="slidenum">
              <a:rPr lang="en-NZ" smtClean="0"/>
              <a:t>‹#›</a:t>
            </a:fld>
            <a:endParaRPr lang="en-NZ"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530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095309DD-7586-485A-B295-C48137716DFB}" type="slidenum">
              <a:rPr lang="en-NZ" smtClean="0"/>
              <a:t>‹#›</a:t>
            </a:fld>
            <a:endParaRPr lang="en-NZ"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725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095309DD-7586-485A-B295-C48137716DFB}" type="slidenum">
              <a:rPr lang="en-NZ" smtClean="0"/>
              <a:t>‹#›</a:t>
            </a:fld>
            <a:endParaRPr lang="en-NZ"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347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095309DD-7586-485A-B295-C48137716DFB}" type="slidenum">
              <a:rPr lang="en-NZ" smtClean="0"/>
              <a:t>‹#›</a:t>
            </a:fld>
            <a:endParaRPr lang="en-NZ" dirty="0"/>
          </a:p>
        </p:txBody>
      </p:sp>
    </p:spTree>
    <p:extLst>
      <p:ext uri="{BB962C8B-B14F-4D97-AF65-F5344CB8AC3E}">
        <p14:creationId xmlns:p14="http://schemas.microsoft.com/office/powerpoint/2010/main" val="62356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8DFEA-1EC7-429C-8C80-48F8346F2441}" type="datetimeFigureOut">
              <a:rPr lang="en-NZ" smtClean="0"/>
              <a:t>21/10/2025</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95309DD-7586-485A-B295-C48137716DFB}" type="slidenum">
              <a:rPr lang="en-NZ" smtClean="0"/>
              <a:t>‹#›</a:t>
            </a:fld>
            <a:endParaRPr lang="en-NZ"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464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3A8DFEA-1EC7-429C-8C80-48F8346F2441}" type="datetimeFigureOut">
              <a:rPr lang="en-NZ" smtClean="0"/>
              <a:t>21/10/2025</a:t>
            </a:fld>
            <a:endParaRPr lang="en-NZ" dirty="0"/>
          </a:p>
        </p:txBody>
      </p:sp>
      <p:sp>
        <p:nvSpPr>
          <p:cNvPr id="6" name="Footer Placeholder 5"/>
          <p:cNvSpPr>
            <a:spLocks noGrp="1"/>
          </p:cNvSpPr>
          <p:nvPr>
            <p:ph type="ftr" sz="quarter" idx="11"/>
          </p:nvPr>
        </p:nvSpPr>
        <p:spPr>
          <a:xfrm>
            <a:off x="1447382" y="318640"/>
            <a:ext cx="5541004" cy="320931"/>
          </a:xfrm>
        </p:spPr>
        <p:txBody>
          <a:bodyPr/>
          <a:lstStyle/>
          <a:p>
            <a:endParaRPr lang="en-NZ" dirty="0"/>
          </a:p>
        </p:txBody>
      </p:sp>
      <p:sp>
        <p:nvSpPr>
          <p:cNvPr id="7" name="Slide Number Placeholder 6"/>
          <p:cNvSpPr>
            <a:spLocks noGrp="1"/>
          </p:cNvSpPr>
          <p:nvPr>
            <p:ph type="sldNum" sz="quarter" idx="12"/>
          </p:nvPr>
        </p:nvSpPr>
        <p:spPr/>
        <p:txBody>
          <a:bodyPr/>
          <a:lstStyle/>
          <a:p>
            <a:fld id="{095309DD-7586-485A-B295-C48137716DFB}" type="slidenum">
              <a:rPr lang="en-NZ" smtClean="0"/>
              <a:t>‹#›</a:t>
            </a:fld>
            <a:endParaRPr lang="en-NZ"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681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dirty="0"/>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3A8DFEA-1EC7-429C-8C80-48F8346F2441}" type="datetimeFigureOut">
              <a:rPr lang="en-NZ" smtClean="0"/>
              <a:t>21/10/2025</a:t>
            </a:fld>
            <a:endParaRPr lang="en-NZ"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95309DD-7586-485A-B295-C48137716DFB}" type="slidenum">
              <a:rPr lang="en-NZ" smtClean="0"/>
              <a:t>‹#›</a:t>
            </a:fld>
            <a:endParaRPr lang="en-NZ"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722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E3F2-16AA-E2EA-FB63-16D6CAF12063}"/>
              </a:ext>
            </a:extLst>
          </p:cNvPr>
          <p:cNvSpPr>
            <a:spLocks noGrp="1"/>
          </p:cNvSpPr>
          <p:nvPr>
            <p:ph type="ctrTitle"/>
          </p:nvPr>
        </p:nvSpPr>
        <p:spPr/>
        <p:txBody>
          <a:bodyPr>
            <a:normAutofit fontScale="90000"/>
          </a:bodyPr>
          <a:lstStyle/>
          <a:p>
            <a:br>
              <a:rPr lang="en-US" b="1" dirty="0"/>
            </a:br>
            <a:br>
              <a:rPr lang="en-US" b="1" dirty="0"/>
            </a:br>
            <a:br>
              <a:rPr lang="en-US" b="1" dirty="0"/>
            </a:br>
            <a:br>
              <a:rPr lang="en-US" b="1" dirty="0"/>
            </a:br>
            <a:r>
              <a:rPr lang="en-NZ" sz="6000" b="1" kern="0" dirty="0">
                <a:effectLst/>
                <a:latin typeface="Aptos Black" panose="020B0004020202020204" pitchFamily="34" charset="0"/>
                <a:ea typeface="Calibri" panose="020F0502020204030204" pitchFamily="34" charset="0"/>
                <a:cs typeface="Times New Roman" panose="02020603050405020304" pitchFamily="18" charset="0"/>
              </a:rPr>
              <a:t>Ngāti </a:t>
            </a:r>
            <a:r>
              <a:rPr lang="en-US" b="1" dirty="0">
                <a:latin typeface="Aptos Black" panose="020B0004020202020204" pitchFamily="34" charset="0"/>
              </a:rPr>
              <a:t>Ruanui </a:t>
            </a:r>
            <a:endParaRPr lang="en-NZ" b="1" dirty="0">
              <a:latin typeface="Aptos Black" panose="020B0004020202020204" pitchFamily="34" charset="0"/>
            </a:endParaRPr>
          </a:p>
        </p:txBody>
      </p:sp>
      <p:sp>
        <p:nvSpPr>
          <p:cNvPr id="3" name="Subtitle 2">
            <a:extLst>
              <a:ext uri="{FF2B5EF4-FFF2-40B4-BE49-F238E27FC236}">
                <a16:creationId xmlns:a16="http://schemas.microsoft.com/office/drawing/2014/main" id="{4A461524-5FA3-0A95-8CE1-F325432689ED}"/>
              </a:ext>
            </a:extLst>
          </p:cNvPr>
          <p:cNvSpPr>
            <a:spLocks noGrp="1"/>
          </p:cNvSpPr>
          <p:nvPr>
            <p:ph type="subTitle" idx="1"/>
          </p:nvPr>
        </p:nvSpPr>
        <p:spPr/>
        <p:txBody>
          <a:bodyPr>
            <a:normAutofit fontScale="25000" lnSpcReduction="20000"/>
          </a:bodyPr>
          <a:lstStyle/>
          <a:p>
            <a:r>
              <a:rPr lang="en-US" sz="5800" b="1" dirty="0">
                <a:solidFill>
                  <a:srgbClr val="1F497D"/>
                </a:solidFill>
                <a:latin typeface="Aptos ExtraBold" panose="020B0004020202020204" pitchFamily="34" charset="0"/>
              </a:rPr>
              <a:t>TTR Conference Tuesday 21 October 2025</a:t>
            </a:r>
          </a:p>
          <a:p>
            <a:r>
              <a:rPr lang="en-US" sz="5800" b="1" dirty="0">
                <a:solidFill>
                  <a:srgbClr val="1F497D"/>
                </a:solidFill>
                <a:latin typeface="Aptos ExtraBold" panose="020B0004020202020204" pitchFamily="34" charset="0"/>
              </a:rPr>
              <a:t>TSB Hub</a:t>
            </a:r>
          </a:p>
          <a:p>
            <a:r>
              <a:rPr lang="en-US" sz="5800" b="1" dirty="0">
                <a:solidFill>
                  <a:srgbClr val="1F497D"/>
                </a:solidFill>
                <a:latin typeface="Aptos ExtraBold" panose="020B0004020202020204" pitchFamily="34" charset="0"/>
              </a:rPr>
              <a:t>HāWERA </a:t>
            </a:r>
          </a:p>
          <a:p>
            <a:endParaRPr lang="en-US" sz="3200" b="1" dirty="0"/>
          </a:p>
          <a:p>
            <a:r>
              <a:rPr lang="en-US" sz="3200" b="1" dirty="0"/>
              <a:t> </a:t>
            </a:r>
            <a:endParaRPr lang="en-NZ" sz="3200" b="1" dirty="0"/>
          </a:p>
        </p:txBody>
      </p:sp>
      <p:pic>
        <p:nvPicPr>
          <p:cNvPr id="4" name="Picture 3">
            <a:extLst>
              <a:ext uri="{FF2B5EF4-FFF2-40B4-BE49-F238E27FC236}">
                <a16:creationId xmlns:a16="http://schemas.microsoft.com/office/drawing/2014/main" id="{B50F857E-EA9E-05BD-966C-E46E0B9C5013}"/>
              </a:ext>
            </a:extLst>
          </p:cNvPr>
          <p:cNvPicPr>
            <a:picLocks noChangeAspect="1"/>
          </p:cNvPicPr>
          <p:nvPr/>
        </p:nvPicPr>
        <p:blipFill>
          <a:blip r:embed="rId2"/>
          <a:stretch>
            <a:fillRect/>
          </a:stretch>
        </p:blipFill>
        <p:spPr>
          <a:xfrm>
            <a:off x="4636928" y="-53023"/>
            <a:ext cx="2918143" cy="2766255"/>
          </a:xfrm>
          <a:prstGeom prst="rect">
            <a:avLst/>
          </a:prstGeom>
        </p:spPr>
      </p:pic>
      <p:pic>
        <p:nvPicPr>
          <p:cNvPr id="8" name="Picture 7" descr="A black and white speckled background">
            <a:extLst>
              <a:ext uri="{FF2B5EF4-FFF2-40B4-BE49-F238E27FC236}">
                <a16:creationId xmlns:a16="http://schemas.microsoft.com/office/drawing/2014/main" id="{4BF76636-C5A6-D7A1-161F-9C89B62F9F8B}"/>
              </a:ext>
            </a:extLst>
          </p:cNvPr>
          <p:cNvPicPr>
            <a:picLocks noChangeAspect="1"/>
          </p:cNvPicPr>
          <p:nvPr/>
        </p:nvPicPr>
        <p:blipFill>
          <a:blip r:embed="rId3">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110439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0399-1729-45E3-B49D-EB2403CBD0C2}"/>
              </a:ext>
            </a:extLst>
          </p:cNvPr>
          <p:cNvSpPr>
            <a:spLocks noGrp="1"/>
          </p:cNvSpPr>
          <p:nvPr>
            <p:ph type="title"/>
          </p:nvPr>
        </p:nvSpPr>
        <p:spPr/>
        <p:txBody>
          <a:bodyPr/>
          <a:lstStyle/>
          <a:p>
            <a:r>
              <a:rPr lang="mi-NZ" b="1" dirty="0">
                <a:latin typeface="Aptos Black" panose="020B0004020202020204" pitchFamily="34" charset="0"/>
              </a:rPr>
              <a:t>Graham Young</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190204BE-6007-4803-A6BC-4D9D92AD0C7F}"/>
              </a:ext>
            </a:extLst>
          </p:cNvPr>
          <p:cNvSpPr>
            <a:spLocks noGrp="1"/>
          </p:cNvSpPr>
          <p:nvPr>
            <p:ph idx="1"/>
          </p:nvPr>
        </p:nvSpPr>
        <p:spPr/>
        <p:txBody>
          <a:bodyPr>
            <a:normAutofit lnSpcReduction="10000"/>
          </a:bodyPr>
          <a:lstStyle/>
          <a:p>
            <a:pPr marL="0" indent="0">
              <a:buNone/>
            </a:pPr>
            <a:r>
              <a:rPr lang="mi-NZ" dirty="0">
                <a:latin typeface="Aptos ExtraBold" panose="020B0004020202020204" pitchFamily="34" charset="0"/>
              </a:rPr>
              <a:t>Role of Te Rūnanga</a:t>
            </a:r>
          </a:p>
          <a:p>
            <a:pPr marL="457200" lvl="1" indent="0">
              <a:buNone/>
            </a:pPr>
            <a:r>
              <a:rPr lang="mi-NZ" dirty="0">
                <a:solidFill>
                  <a:srgbClr val="1F497D"/>
                </a:solidFill>
              </a:rPr>
              <a:t>Affidavit paras 7 – 10 </a:t>
            </a:r>
          </a:p>
          <a:p>
            <a:pPr marL="0" indent="0">
              <a:buNone/>
            </a:pPr>
            <a:r>
              <a:rPr lang="mi-NZ" dirty="0">
                <a:latin typeface="Aptos ExtraBold" panose="020B0004020202020204" pitchFamily="34" charset="0"/>
              </a:rPr>
              <a:t>Interactions with TTR</a:t>
            </a:r>
          </a:p>
          <a:p>
            <a:pPr marL="457200" lvl="1" indent="0">
              <a:buNone/>
            </a:pPr>
            <a:r>
              <a:rPr lang="mi-NZ" dirty="0">
                <a:solidFill>
                  <a:srgbClr val="1F497D"/>
                </a:solidFill>
              </a:rPr>
              <a:t>Affidavit paras 17 – 34 </a:t>
            </a:r>
          </a:p>
          <a:p>
            <a:pPr marL="0" indent="0">
              <a:buNone/>
            </a:pPr>
            <a:r>
              <a:rPr lang="mi-NZ" dirty="0">
                <a:latin typeface="Aptos ExtraBold" panose="020B0004020202020204" pitchFamily="34" charset="0"/>
              </a:rPr>
              <a:t>Effects of the TTR project</a:t>
            </a:r>
          </a:p>
          <a:p>
            <a:pPr marL="457200" lvl="1" indent="0">
              <a:buNone/>
            </a:pPr>
            <a:r>
              <a:rPr lang="mi-NZ" dirty="0">
                <a:solidFill>
                  <a:srgbClr val="1F497D"/>
                </a:solidFill>
              </a:rPr>
              <a:t>Affidavit paras 35 – 45</a:t>
            </a:r>
          </a:p>
          <a:p>
            <a:pPr marL="0" indent="0">
              <a:buNone/>
            </a:pPr>
            <a:r>
              <a:rPr lang="mi-NZ" dirty="0">
                <a:latin typeface="Aptos ExtraBold" panose="020B0004020202020204" pitchFamily="34" charset="0"/>
              </a:rPr>
              <a:t>The Ngāti Ruanui settlement and the Crown’s apology</a:t>
            </a:r>
          </a:p>
          <a:p>
            <a:pPr marL="457200" lvl="1" indent="0">
              <a:buNone/>
            </a:pPr>
            <a:r>
              <a:rPr lang="mi-NZ" dirty="0">
                <a:solidFill>
                  <a:srgbClr val="1F497D"/>
                </a:solidFill>
              </a:rPr>
              <a:t>Affidavit paras 46 – 47</a:t>
            </a:r>
          </a:p>
        </p:txBody>
      </p:sp>
      <p:pic>
        <p:nvPicPr>
          <p:cNvPr id="4" name="Picture 3" descr="A black and white speckled background">
            <a:extLst>
              <a:ext uri="{FF2B5EF4-FFF2-40B4-BE49-F238E27FC236}">
                <a16:creationId xmlns:a16="http://schemas.microsoft.com/office/drawing/2014/main" id="{B64A7A53-1C7D-F9C9-D2B8-D7B95CA83092}"/>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232674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A64E-E85A-1055-6614-B3BB4714B2EB}"/>
              </a:ext>
            </a:extLst>
          </p:cNvPr>
          <p:cNvSpPr>
            <a:spLocks noGrp="1"/>
          </p:cNvSpPr>
          <p:nvPr>
            <p:ph type="title"/>
          </p:nvPr>
        </p:nvSpPr>
        <p:spPr/>
        <p:txBody>
          <a:bodyPr/>
          <a:lstStyle/>
          <a:p>
            <a:r>
              <a:rPr lang="en-US" b="1" dirty="0">
                <a:latin typeface="Aptos Black" panose="020B0004020202020204" pitchFamily="34" charset="0"/>
              </a:rPr>
              <a:t>Graham Young </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803F32E4-8208-7B77-EC8E-7879459E69F8}"/>
              </a:ext>
            </a:extLst>
          </p:cNvPr>
          <p:cNvSpPr>
            <a:spLocks noGrp="1"/>
          </p:cNvSpPr>
          <p:nvPr>
            <p:ph idx="1"/>
          </p:nvPr>
        </p:nvSpPr>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mi-NZ" sz="2800" b="1" i="0" u="none" strike="noStrike" kern="1200" cap="none" spc="0" normalizeH="0" baseline="0" noProof="0" dirty="0">
                <a:ln>
                  <a:noFill/>
                </a:ln>
                <a:solidFill>
                  <a:prstClr val="black"/>
                </a:solidFill>
                <a:effectLst/>
                <a:uLnTx/>
                <a:uFillTx/>
                <a:latin typeface="Calibri" panose="020F0502020204030204"/>
                <a:ea typeface="+mn-ea"/>
                <a:cs typeface="+mn-cs"/>
              </a:rPr>
              <a:t>Role of Te Rūnanga</a:t>
            </a:r>
          </a:p>
          <a:p>
            <a:pPr marL="457200" lvl="1" indent="0">
              <a:spcBef>
                <a:spcPts val="1000"/>
              </a:spcBef>
              <a:buNone/>
              <a:defRPr/>
            </a:pPr>
            <a:r>
              <a:rPr lang="mi-NZ" b="1" dirty="0">
                <a:solidFill>
                  <a:prstClr val="black"/>
                </a:solidFill>
                <a:latin typeface="Aptos" panose="020B0004020202020204" pitchFamily="34" charset="0"/>
              </a:rPr>
              <a:t>Te Rūnanga is the manadated voice of 16 Hapū. </a:t>
            </a:r>
          </a:p>
          <a:p>
            <a:pPr marL="457200" lvl="1" indent="0">
              <a:spcBef>
                <a:spcPts val="1000"/>
              </a:spcBef>
              <a:buNone/>
              <a:defRPr/>
            </a:pPr>
            <a:r>
              <a:rPr kumimoji="0" lang="mi-NZ" b="1" i="0" u="none" strike="noStrike" kern="1200" cap="none" spc="0" normalizeH="0" baseline="0" noProof="0" dirty="0">
                <a:ln>
                  <a:noFill/>
                </a:ln>
                <a:solidFill>
                  <a:prstClr val="black"/>
                </a:solidFill>
                <a:effectLst/>
                <a:uLnTx/>
                <a:uFillTx/>
                <a:latin typeface="Aptos" panose="020B0004020202020204" pitchFamily="34" charset="0"/>
              </a:rPr>
              <a:t>Our Setlement was given effect by the Ngāti Ruanui Claims Settlement Act 2003. </a:t>
            </a:r>
          </a:p>
          <a:p>
            <a:pPr marL="914400" lvl="2" indent="0">
              <a:spcBef>
                <a:spcPts val="1000"/>
              </a:spcBef>
              <a:buNone/>
              <a:defRPr/>
            </a:pPr>
            <a:r>
              <a:rPr kumimoji="0" lang="mi-NZ" b="0" i="0" u="none" strike="noStrike" kern="1200" cap="none" spc="0" normalizeH="0" baseline="0" noProof="0" dirty="0">
                <a:ln>
                  <a:noFill/>
                </a:ln>
                <a:solidFill>
                  <a:srgbClr val="1F497D"/>
                </a:solidFill>
                <a:effectLst/>
                <a:uLnTx/>
                <a:uFillTx/>
                <a:latin typeface="Aptos" panose="020B0004020202020204" pitchFamily="34" charset="0"/>
              </a:rPr>
              <a:t>The Crown acknowledged our cultural, spiritual, historic and traditional association within our takiwa.</a:t>
            </a:r>
          </a:p>
          <a:p>
            <a:pPr marL="914400" lvl="2" indent="0">
              <a:spcBef>
                <a:spcPts val="1000"/>
              </a:spcBef>
              <a:buNone/>
              <a:defRPr/>
            </a:pPr>
            <a:r>
              <a:rPr lang="mi-NZ" dirty="0">
                <a:solidFill>
                  <a:srgbClr val="1F497D"/>
                </a:solidFill>
                <a:latin typeface="Aptos" panose="020B0004020202020204" pitchFamily="34" charset="0"/>
              </a:rPr>
              <a:t>This includes our entire coast line through a statutory acknowedgement.</a:t>
            </a:r>
          </a:p>
          <a:p>
            <a:pPr marL="457200" lvl="1" indent="0">
              <a:spcBef>
                <a:spcPts val="1000"/>
              </a:spcBef>
              <a:buNone/>
              <a:defRPr/>
            </a:pPr>
            <a:r>
              <a:rPr kumimoji="0" lang="mi-NZ" b="1" i="0" u="none" strike="noStrike" kern="1200" cap="none" spc="0" normalizeH="0" baseline="0" noProof="0" dirty="0">
                <a:ln>
                  <a:noFill/>
                </a:ln>
                <a:solidFill>
                  <a:prstClr val="black"/>
                </a:solidFill>
                <a:effectLst/>
                <a:uLnTx/>
                <a:uFillTx/>
                <a:latin typeface="Aptos" panose="020B0004020202020204" pitchFamily="34" charset="0"/>
              </a:rPr>
              <a:t>The Rūnanga represents more than 12,00 registered decendents </a:t>
            </a:r>
          </a:p>
          <a:p>
            <a:pPr marL="457200" lvl="1" indent="0">
              <a:spcBef>
                <a:spcPts val="1000"/>
              </a:spcBef>
              <a:buNone/>
              <a:defRPr/>
            </a:pPr>
            <a:r>
              <a:rPr kumimoji="0" lang="mi-NZ" b="1" i="0" u="none" strike="noStrike" kern="1200" cap="none" spc="0" normalizeH="0" baseline="0" noProof="0" dirty="0">
                <a:ln>
                  <a:noFill/>
                </a:ln>
                <a:solidFill>
                  <a:prstClr val="black"/>
                </a:solidFill>
                <a:effectLst/>
                <a:uLnTx/>
                <a:uFillTx/>
                <a:latin typeface="Aptos" panose="020B0004020202020204" pitchFamily="34" charset="0"/>
              </a:rPr>
              <a:t>In representing the interests and will of the 16 hapū requires us to actively engage and consult with our decendents</a:t>
            </a:r>
          </a:p>
          <a:p>
            <a:pPr marL="457200" lvl="1" indent="0">
              <a:spcBef>
                <a:spcPts val="1000"/>
              </a:spcBef>
              <a:buNone/>
              <a:defRPr/>
            </a:pPr>
            <a:r>
              <a:rPr kumimoji="0" lang="mi-NZ" b="1" i="0" u="none" strike="noStrike" kern="1200" cap="none" spc="0" normalizeH="0" baseline="0" noProof="0" dirty="0">
                <a:ln>
                  <a:noFill/>
                </a:ln>
                <a:solidFill>
                  <a:prstClr val="black"/>
                </a:solidFill>
                <a:effectLst/>
                <a:uLnTx/>
                <a:uFillTx/>
                <a:latin typeface="Aptos" panose="020B0004020202020204" pitchFamily="34" charset="0"/>
              </a:rPr>
              <a:t>Fulsome information is essential to enable us to carry out this role</a:t>
            </a:r>
            <a:r>
              <a:rPr kumimoji="0" lang="mi-NZ"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2"/>
            <a:endParaRPr lang="en-NZ" dirty="0"/>
          </a:p>
        </p:txBody>
      </p:sp>
      <p:pic>
        <p:nvPicPr>
          <p:cNvPr id="4" name="Picture 3" descr="A black and white speckled background">
            <a:extLst>
              <a:ext uri="{FF2B5EF4-FFF2-40B4-BE49-F238E27FC236}">
                <a16:creationId xmlns:a16="http://schemas.microsoft.com/office/drawing/2014/main" id="{03855D1A-C4DB-0184-C241-94264F7C5A5C}"/>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282255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8E9D-3EC3-CF43-EF14-20F1240D69AC}"/>
              </a:ext>
            </a:extLst>
          </p:cNvPr>
          <p:cNvSpPr>
            <a:spLocks noGrp="1"/>
          </p:cNvSpPr>
          <p:nvPr>
            <p:ph type="title"/>
          </p:nvPr>
        </p:nvSpPr>
        <p:spPr/>
        <p:txBody>
          <a:bodyPr/>
          <a:lstStyle/>
          <a:p>
            <a:r>
              <a:rPr lang="en-US" b="1" dirty="0">
                <a:latin typeface="Aptos Black" panose="020B0004020202020204" pitchFamily="34" charset="0"/>
              </a:rPr>
              <a:t>Graham Young </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9E05E94E-A2BB-1FEA-BC7B-C635937DBC0B}"/>
              </a:ext>
            </a:extLst>
          </p:cNvPr>
          <p:cNvSpPr>
            <a:spLocks noGrp="1"/>
          </p:cNvSpPr>
          <p:nvPr>
            <p:ph idx="1"/>
          </p:nvPr>
        </p:nvSpPr>
        <p:spPr>
          <a:xfrm>
            <a:off x="1451579" y="2015732"/>
            <a:ext cx="9603275" cy="3936494"/>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mi-NZ" sz="2800" b="1" i="0" u="none" strike="noStrike" kern="1200" cap="none" spc="0" normalizeH="0" baseline="0" noProof="0" dirty="0">
                <a:ln>
                  <a:noFill/>
                </a:ln>
                <a:solidFill>
                  <a:prstClr val="black"/>
                </a:solidFill>
                <a:effectLst/>
                <a:uLnTx/>
                <a:uFillTx/>
                <a:latin typeface="Aptos ExtraBold" panose="020B0004020202020204" pitchFamily="34" charset="0"/>
              </a:rPr>
              <a:t>Interactions with TTR</a:t>
            </a:r>
          </a:p>
          <a:p>
            <a:pPr marL="457200" lvl="1" indent="0">
              <a:buNone/>
            </a:pPr>
            <a:r>
              <a:rPr lang="mi-NZ" sz="2800" b="1" dirty="0">
                <a:solidFill>
                  <a:prstClr val="black"/>
                </a:solidFill>
                <a:latin typeface="Aptos" panose="020B0004020202020204" pitchFamily="34" charset="0"/>
              </a:rPr>
              <a:t>I do not beleive the TTR has truly consulted with Ngāti Ruanui</a:t>
            </a:r>
          </a:p>
          <a:p>
            <a:pPr marL="457200" lvl="1" indent="0">
              <a:buNone/>
            </a:pPr>
            <a:r>
              <a:rPr lang="mi-NZ" sz="2600" b="1" dirty="0">
                <a:solidFill>
                  <a:prstClr val="black"/>
                </a:solidFill>
                <a:latin typeface="Aptos" panose="020B0004020202020204" pitchFamily="34" charset="0"/>
              </a:rPr>
              <a:t>Key obligation of TTR were to:</a:t>
            </a:r>
          </a:p>
          <a:p>
            <a:pPr marL="914400" lvl="2" indent="0">
              <a:buNone/>
            </a:pPr>
            <a:r>
              <a:rPr lang="mi-NZ" dirty="0">
                <a:solidFill>
                  <a:srgbClr val="1F497D"/>
                </a:solidFill>
                <a:latin typeface="Aptos" panose="020B0004020202020204" pitchFamily="34" charset="0"/>
              </a:rPr>
              <a:t>Provide adequatre information to enable a an informed view view of the proposal. </a:t>
            </a:r>
          </a:p>
          <a:p>
            <a:pPr marL="914400" lvl="2" indent="0">
              <a:buNone/>
            </a:pPr>
            <a:r>
              <a:rPr lang="mi-NZ" dirty="0">
                <a:solidFill>
                  <a:srgbClr val="1F497D"/>
                </a:solidFill>
                <a:latin typeface="Aptos" panose="020B0004020202020204" pitchFamily="34" charset="0"/>
              </a:rPr>
              <a:t>Have an open mind. </a:t>
            </a:r>
          </a:p>
          <a:p>
            <a:pPr marL="457200" lvl="1" indent="0">
              <a:buNone/>
            </a:pPr>
            <a:r>
              <a:rPr lang="mi-NZ" b="1" dirty="0">
                <a:solidFill>
                  <a:prstClr val="black"/>
                </a:solidFill>
                <a:latin typeface="Aptos" panose="020B0004020202020204" pitchFamily="34" charset="0"/>
              </a:rPr>
              <a:t>These obligations have not been met over many years </a:t>
            </a:r>
          </a:p>
          <a:p>
            <a:pPr marL="914400" lvl="2" indent="0">
              <a:buNone/>
            </a:pPr>
            <a:r>
              <a:rPr lang="mi-NZ" dirty="0">
                <a:solidFill>
                  <a:srgbClr val="1F497D"/>
                </a:solidFill>
                <a:latin typeface="Aptos" panose="020B0004020202020204" pitchFamily="34" charset="0"/>
              </a:rPr>
              <a:t>We have continued to ask for better information. </a:t>
            </a:r>
          </a:p>
          <a:p>
            <a:pPr marL="914400" lvl="2" indent="0">
              <a:buNone/>
            </a:pPr>
            <a:r>
              <a:rPr lang="mi-NZ" dirty="0">
                <a:solidFill>
                  <a:srgbClr val="1F497D"/>
                </a:solidFill>
                <a:latin typeface="Aptos" panose="020B0004020202020204" pitchFamily="34" charset="0"/>
              </a:rPr>
              <a:t>Lack of information has resulted in us not preparing a Cultural Impact Report. </a:t>
            </a:r>
          </a:p>
          <a:p>
            <a:pPr marL="914400" lvl="2" indent="0">
              <a:buNone/>
            </a:pPr>
            <a:r>
              <a:rPr lang="mi-NZ" dirty="0">
                <a:solidFill>
                  <a:srgbClr val="1F497D"/>
                </a:solidFill>
                <a:latin typeface="Aptos" panose="020B0004020202020204" pitchFamily="34" charset="0"/>
              </a:rPr>
              <a:t>We could not and still cannot validate technical information. </a:t>
            </a:r>
          </a:p>
          <a:p>
            <a:pPr marL="914400" lvl="2" indent="0">
              <a:buNone/>
            </a:pPr>
            <a:r>
              <a:rPr lang="mi-NZ" dirty="0">
                <a:solidFill>
                  <a:srgbClr val="1F497D"/>
                </a:solidFill>
                <a:latin typeface="Aptos" panose="020B0004020202020204" pitchFamily="34" charset="0"/>
              </a:rPr>
              <a:t>TTR has defended an old and now rather out dated set of information since 2017.</a:t>
            </a:r>
          </a:p>
          <a:p>
            <a:pPr marL="457200" lvl="1" indent="0">
              <a:buNone/>
            </a:pPr>
            <a:r>
              <a:rPr lang="mi-NZ" b="1" dirty="0">
                <a:solidFill>
                  <a:prstClr val="black"/>
                </a:solidFill>
                <a:latin typeface="Aptos" panose="020B0004020202020204" pitchFamily="34" charset="0"/>
              </a:rPr>
              <a:t>TTR has never had an open mind in which to explore any changes to their proposal.</a:t>
            </a:r>
          </a:p>
          <a:p>
            <a:pPr marL="457200" lvl="1" indent="0">
              <a:buNone/>
            </a:pPr>
            <a:r>
              <a:rPr lang="mi-NZ" b="1" dirty="0">
                <a:solidFill>
                  <a:prstClr val="black"/>
                </a:solidFill>
                <a:latin typeface="Aptos" panose="020B0004020202020204" pitchFamily="34" charset="0"/>
              </a:rPr>
              <a:t>The above is fatal to meaningful consultation. </a:t>
            </a:r>
            <a:endParaRPr lang="en-NZ" b="1" dirty="0">
              <a:latin typeface="Aptos" panose="020B0004020202020204" pitchFamily="34" charset="0"/>
            </a:endParaRPr>
          </a:p>
        </p:txBody>
      </p:sp>
      <p:pic>
        <p:nvPicPr>
          <p:cNvPr id="4" name="Picture 3" descr="A black and white speckled background">
            <a:extLst>
              <a:ext uri="{FF2B5EF4-FFF2-40B4-BE49-F238E27FC236}">
                <a16:creationId xmlns:a16="http://schemas.microsoft.com/office/drawing/2014/main" id="{B75BD3AD-8032-46BD-522A-1D2443087972}"/>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302749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33D3-1380-EC8E-23E5-C1C861E8308E}"/>
              </a:ext>
            </a:extLst>
          </p:cNvPr>
          <p:cNvSpPr>
            <a:spLocks noGrp="1"/>
          </p:cNvSpPr>
          <p:nvPr>
            <p:ph type="title"/>
          </p:nvPr>
        </p:nvSpPr>
        <p:spPr/>
        <p:txBody>
          <a:bodyPr/>
          <a:lstStyle/>
          <a:p>
            <a:r>
              <a:rPr lang="en-US" b="1" dirty="0">
                <a:latin typeface="Aptos Black" panose="020B0004020202020204" pitchFamily="34" charset="0"/>
              </a:rPr>
              <a:t>Graham Young </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67A45E2C-7907-229C-D8B7-355F9E04AAF4}"/>
              </a:ext>
            </a:extLst>
          </p:cNvPr>
          <p:cNvSpPr>
            <a:spLocks noGrp="1"/>
          </p:cNvSpPr>
          <p:nvPr>
            <p:ph idx="1"/>
          </p:nvPr>
        </p:nvSpPr>
        <p:spPr>
          <a:xfrm>
            <a:off x="1371601" y="2015732"/>
            <a:ext cx="9683254" cy="4129036"/>
          </a:xfr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mi-NZ" sz="2800" b="1" i="0" u="none" strike="noStrike" kern="1200" cap="none" spc="0" normalizeH="0" baseline="0" noProof="0" dirty="0">
                <a:ln>
                  <a:noFill/>
                </a:ln>
                <a:solidFill>
                  <a:prstClr val="black"/>
                </a:solidFill>
                <a:effectLst/>
                <a:uLnTx/>
                <a:uFillTx/>
                <a:latin typeface="Aptos ExtraBold" panose="020B0004020202020204" pitchFamily="34" charset="0"/>
              </a:rPr>
              <a:t>Effects of the TTR project</a:t>
            </a:r>
          </a:p>
          <a:p>
            <a:pPr marL="457200" lvl="1" indent="0">
              <a:buNone/>
            </a:pPr>
            <a:r>
              <a:rPr lang="en-NZ" b="1" dirty="0">
                <a:latin typeface="Aptos" panose="020B0004020202020204" pitchFamily="34" charset="0"/>
              </a:rPr>
              <a:t>Our fundamental concern is uncertainty </a:t>
            </a:r>
          </a:p>
          <a:p>
            <a:pPr marL="914400" lvl="2" indent="0">
              <a:buNone/>
            </a:pPr>
            <a:r>
              <a:rPr lang="en-NZ" sz="1800" dirty="0">
                <a:solidFill>
                  <a:srgbClr val="1F497D"/>
                </a:solidFill>
                <a:latin typeface="Aptos" panose="020B0004020202020204" pitchFamily="34" charset="0"/>
              </a:rPr>
              <a:t>Environmental and cultural impact </a:t>
            </a:r>
          </a:p>
          <a:p>
            <a:pPr marL="457200" lvl="1" indent="0">
              <a:buNone/>
            </a:pPr>
            <a:r>
              <a:rPr lang="en-NZ" b="1" dirty="0">
                <a:latin typeface="Aptos" panose="020B0004020202020204" pitchFamily="34" charset="0"/>
              </a:rPr>
              <a:t>Our evidence shows and validated by others of the rich a valuable marine environment effectively a coral environment.</a:t>
            </a:r>
          </a:p>
          <a:p>
            <a:pPr marL="914400" lvl="2" indent="0">
              <a:buNone/>
            </a:pPr>
            <a:r>
              <a:rPr lang="en-NZ" sz="1800" dirty="0">
                <a:solidFill>
                  <a:srgbClr val="1F497D"/>
                </a:solidFill>
                <a:latin typeface="Aptos" panose="020B0004020202020204" pitchFamily="34" charset="0"/>
              </a:rPr>
              <a:t>Longfin and shortfin eels </a:t>
            </a:r>
          </a:p>
          <a:p>
            <a:pPr marL="914400" lvl="2" indent="0">
              <a:buNone/>
            </a:pPr>
            <a:r>
              <a:rPr lang="en-NZ" sz="1800" dirty="0">
                <a:solidFill>
                  <a:srgbClr val="1F497D"/>
                </a:solidFill>
                <a:latin typeface="Aptos" panose="020B0004020202020204" pitchFamily="34" charset="0"/>
              </a:rPr>
              <a:t>Area used for fishing - supported by our application under the Takutai Moana Act 2011 – recognising our rights</a:t>
            </a:r>
          </a:p>
          <a:p>
            <a:pPr marL="457200" lvl="1" indent="0">
              <a:buNone/>
            </a:pPr>
            <a:r>
              <a:rPr lang="en-NZ" b="1" dirty="0">
                <a:latin typeface="Aptos" panose="020B0004020202020204" pitchFamily="34" charset="0"/>
              </a:rPr>
              <a:t>Sediment plume impacts are significant on the coastal marine area which is noted for regional significance and our numerous reefs – uncertainty of recovery and cultural impact – physical and cultural. </a:t>
            </a:r>
          </a:p>
          <a:p>
            <a:pPr marL="457200" lvl="1" indent="0">
              <a:buNone/>
            </a:pPr>
            <a:r>
              <a:rPr lang="en-NZ" dirty="0">
                <a:latin typeface="Aptos" panose="020B0004020202020204" pitchFamily="34" charset="0"/>
              </a:rPr>
              <a:t>	</a:t>
            </a:r>
            <a:r>
              <a:rPr lang="en-NZ" dirty="0">
                <a:solidFill>
                  <a:srgbClr val="1F497D"/>
                </a:solidFill>
                <a:latin typeface="Aptos" panose="020B0004020202020204" pitchFamily="34" charset="0"/>
              </a:rPr>
              <a:t>Please note our technical report attached to my evidence </a:t>
            </a:r>
          </a:p>
          <a:p>
            <a:pPr marL="457200" lvl="1" indent="0">
              <a:buNone/>
            </a:pPr>
            <a:r>
              <a:rPr lang="en-NZ" dirty="0">
                <a:solidFill>
                  <a:srgbClr val="1F497D"/>
                </a:solidFill>
                <a:latin typeface="Aptos" panose="020B0004020202020204" pitchFamily="34" charset="0"/>
              </a:rPr>
              <a:t>	Please note paragraph 42 of my evidence and the findings of the 2017 DMC</a:t>
            </a:r>
          </a:p>
          <a:p>
            <a:pPr marL="457200" lvl="1" indent="0">
              <a:buNone/>
            </a:pPr>
            <a:r>
              <a:rPr lang="en-NZ" b="1" dirty="0">
                <a:latin typeface="Aptos" panose="020B0004020202020204" pitchFamily="34" charset="0"/>
              </a:rPr>
              <a:t>The findings of the 2017 DMC were used and quoted by the Court of Appeal and Supreme Court </a:t>
            </a:r>
          </a:p>
          <a:p>
            <a:pPr marL="457200" lvl="1" indent="0" algn="ctr">
              <a:buNone/>
            </a:pPr>
            <a:endParaRPr lang="en-NZ" b="1" dirty="0"/>
          </a:p>
          <a:p>
            <a:pPr marL="457200" lvl="1" indent="0" algn="ctr">
              <a:buNone/>
            </a:pPr>
            <a:r>
              <a:rPr lang="en-NZ" sz="2300" b="1" dirty="0">
                <a:latin typeface="Aptos ExtraBold" panose="020B0004020202020204" pitchFamily="34" charset="0"/>
              </a:rPr>
              <a:t>Our Kaitiakitanga has been confirmed </a:t>
            </a:r>
          </a:p>
          <a:p>
            <a:pPr marL="914400" lvl="2" indent="0">
              <a:buNone/>
            </a:pPr>
            <a:endParaRPr lang="en-NZ" dirty="0"/>
          </a:p>
          <a:p>
            <a:pPr lvl="2"/>
            <a:endParaRPr lang="en-NZ" dirty="0"/>
          </a:p>
          <a:p>
            <a:pPr lvl="1"/>
            <a:endParaRPr lang="en-NZ" dirty="0"/>
          </a:p>
        </p:txBody>
      </p:sp>
      <p:pic>
        <p:nvPicPr>
          <p:cNvPr id="4" name="Picture 3" descr="A black and white speckled background">
            <a:extLst>
              <a:ext uri="{FF2B5EF4-FFF2-40B4-BE49-F238E27FC236}">
                <a16:creationId xmlns:a16="http://schemas.microsoft.com/office/drawing/2014/main" id="{03FAC356-A96C-AC37-8825-E9E3FB5FBFA1}"/>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347378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E589-0595-85A1-AA5E-08D382534E85}"/>
              </a:ext>
            </a:extLst>
          </p:cNvPr>
          <p:cNvSpPr>
            <a:spLocks noGrp="1"/>
          </p:cNvSpPr>
          <p:nvPr>
            <p:ph type="title"/>
          </p:nvPr>
        </p:nvSpPr>
        <p:spPr/>
        <p:txBody>
          <a:bodyPr/>
          <a:lstStyle/>
          <a:p>
            <a:r>
              <a:rPr lang="en-US" b="1" dirty="0">
                <a:latin typeface="Aptos Black" panose="020B0004020202020204" pitchFamily="34" charset="0"/>
              </a:rPr>
              <a:t>Graham Young </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81883C27-E61E-6E0F-5E20-36FB0139FC0B}"/>
              </a:ext>
            </a:extLst>
          </p:cNvPr>
          <p:cNvSpPr>
            <a:spLocks noGrp="1"/>
          </p:cNvSpPr>
          <p:nvPr>
            <p:ph idx="1"/>
          </p:nvPr>
        </p:nvSpPr>
        <p:spPr/>
        <p:txBody>
          <a:bodyPr/>
          <a:lstStyle/>
          <a:p>
            <a:pPr marL="0" indent="0">
              <a:buNone/>
            </a:pPr>
            <a:r>
              <a:rPr lang="en-US" sz="1800" b="1" dirty="0">
                <a:latin typeface="Aptos" panose="020B0004020202020204" pitchFamily="34" charset="0"/>
              </a:rPr>
              <a:t>The latest information provided by TTR does not include any new information. </a:t>
            </a:r>
          </a:p>
          <a:p>
            <a:pPr marL="0" indent="0">
              <a:buNone/>
            </a:pPr>
            <a:r>
              <a:rPr lang="en-US" sz="1800" b="1" dirty="0">
                <a:latin typeface="Aptos" panose="020B0004020202020204" pitchFamily="34" charset="0"/>
              </a:rPr>
              <a:t>Our conclusion on the inadequacy of the information remains the same. </a:t>
            </a:r>
          </a:p>
          <a:p>
            <a:pPr marL="0" indent="0">
              <a:buNone/>
            </a:pPr>
            <a:r>
              <a:rPr lang="en-US" sz="1800" b="1" dirty="0">
                <a:latin typeface="Aptos" panose="020B0004020202020204" pitchFamily="34" charset="0"/>
              </a:rPr>
              <a:t>Similarly, the conditions have not changed and provide no meaningful solution to address uncertainty of  impact. </a:t>
            </a:r>
          </a:p>
          <a:p>
            <a:pPr marL="0" indent="0">
              <a:buNone/>
            </a:pPr>
            <a:endParaRPr lang="en-US" dirty="0"/>
          </a:p>
          <a:p>
            <a:pPr marL="0" indent="0" algn="ctr">
              <a:buNone/>
            </a:pPr>
            <a:r>
              <a:rPr lang="en-US" sz="2400" b="1" dirty="0">
                <a:solidFill>
                  <a:srgbClr val="FF0000"/>
                </a:solidFill>
                <a:latin typeface="Aptos Black" panose="020B0004020202020204" pitchFamily="34" charset="0"/>
              </a:rPr>
              <a:t>Nothing</a:t>
            </a:r>
            <a:r>
              <a:rPr lang="en-US" sz="2400" b="1" dirty="0">
                <a:latin typeface="Aptos Black" panose="020B0004020202020204" pitchFamily="34" charset="0"/>
              </a:rPr>
              <a:t> here protects our Interests and the Environment </a:t>
            </a:r>
            <a:endParaRPr lang="en-NZ" sz="2400" b="1" dirty="0">
              <a:latin typeface="Aptos Black" panose="020B0004020202020204" pitchFamily="34" charset="0"/>
            </a:endParaRPr>
          </a:p>
        </p:txBody>
      </p:sp>
      <p:pic>
        <p:nvPicPr>
          <p:cNvPr id="4" name="Picture 3" descr="A black and white speckled background">
            <a:extLst>
              <a:ext uri="{FF2B5EF4-FFF2-40B4-BE49-F238E27FC236}">
                <a16:creationId xmlns:a16="http://schemas.microsoft.com/office/drawing/2014/main" id="{C747C662-40BF-1C69-908F-7BFBC0BC3A4A}"/>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310922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8C43-C3E0-0134-1204-E2EB8F48DBF1}"/>
              </a:ext>
            </a:extLst>
          </p:cNvPr>
          <p:cNvSpPr>
            <a:spLocks noGrp="1"/>
          </p:cNvSpPr>
          <p:nvPr>
            <p:ph type="title"/>
          </p:nvPr>
        </p:nvSpPr>
        <p:spPr/>
        <p:txBody>
          <a:bodyPr/>
          <a:lstStyle/>
          <a:p>
            <a:r>
              <a:rPr lang="en-US" b="1" dirty="0">
                <a:latin typeface="Aptos Black" panose="020B0004020202020204" pitchFamily="34" charset="0"/>
              </a:rPr>
              <a:t>Graham Young </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AFCCF9C1-79E2-EF6A-7F68-20FE7665E3E1}"/>
              </a:ext>
            </a:extLst>
          </p:cNvPr>
          <p:cNvSpPr>
            <a:spLocks noGrp="1"/>
          </p:cNvSpPr>
          <p:nvPr>
            <p:ph idx="1"/>
          </p:nvPr>
        </p:nvSpPr>
        <p:spPr/>
        <p:txBody>
          <a:bodyPr/>
          <a:lstStyle/>
          <a:p>
            <a:pPr marL="0" indent="0">
              <a:buNone/>
            </a:pPr>
            <a:r>
              <a:rPr lang="en-US" b="1" dirty="0">
                <a:latin typeface="Aptos" panose="020B0004020202020204" pitchFamily="34" charset="0"/>
              </a:rPr>
              <a:t>Our Settlement provides a Crown acknowledgement of the many ways in which the Crown breached Te Tiriti o Waitangi.</a:t>
            </a:r>
          </a:p>
          <a:p>
            <a:pPr marL="0" indent="0">
              <a:buNone/>
            </a:pPr>
            <a:r>
              <a:rPr lang="en-US" sz="1800" i="1" dirty="0">
                <a:solidFill>
                  <a:srgbClr val="1F497D"/>
                </a:solidFill>
                <a:latin typeface="Aptos" panose="020B0004020202020204" pitchFamily="34" charset="0"/>
              </a:rPr>
              <a:t>Please see paragraph 47 of my evidence </a:t>
            </a:r>
          </a:p>
          <a:p>
            <a:pPr marL="0" indent="0">
              <a:buNone/>
            </a:pPr>
            <a:endParaRPr lang="en-US" dirty="0"/>
          </a:p>
          <a:p>
            <a:pPr marL="0" indent="0">
              <a:buNone/>
            </a:pPr>
            <a:r>
              <a:rPr lang="en-US" b="1" dirty="0">
                <a:latin typeface="Aptos Black" panose="020B0004020202020204" pitchFamily="34" charset="0"/>
              </a:rPr>
              <a:t>Granting the TTR application would make a mockery of our apology</a:t>
            </a:r>
            <a:endParaRPr lang="en-NZ" b="1" dirty="0">
              <a:latin typeface="Aptos Black" panose="020B0004020202020204" pitchFamily="34" charset="0"/>
            </a:endParaRPr>
          </a:p>
        </p:txBody>
      </p:sp>
      <p:pic>
        <p:nvPicPr>
          <p:cNvPr id="4" name="Picture 3" descr="A black and white speckled background">
            <a:extLst>
              <a:ext uri="{FF2B5EF4-FFF2-40B4-BE49-F238E27FC236}">
                <a16:creationId xmlns:a16="http://schemas.microsoft.com/office/drawing/2014/main" id="{5558C336-0154-1146-F6CA-F37625448DD6}"/>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336319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2833-9AE6-4CFC-9AAB-DA12175A695C}"/>
              </a:ext>
            </a:extLst>
          </p:cNvPr>
          <p:cNvSpPr>
            <a:spLocks noGrp="1"/>
          </p:cNvSpPr>
          <p:nvPr>
            <p:ph type="title"/>
          </p:nvPr>
        </p:nvSpPr>
        <p:spPr/>
        <p:txBody>
          <a:bodyPr/>
          <a:lstStyle/>
          <a:p>
            <a:r>
              <a:rPr lang="mi-NZ" b="1" dirty="0">
                <a:latin typeface="+mn-lt"/>
              </a:rPr>
              <a:t>Requests For Information (Minute</a:t>
            </a:r>
            <a:r>
              <a:rPr lang="en-NZ" b="1" dirty="0">
                <a:latin typeface="+mn-lt"/>
              </a:rPr>
              <a:t> 9)</a:t>
            </a:r>
          </a:p>
        </p:txBody>
      </p:sp>
      <p:sp>
        <p:nvSpPr>
          <p:cNvPr id="3" name="Content Placeholder 2">
            <a:extLst>
              <a:ext uri="{FF2B5EF4-FFF2-40B4-BE49-F238E27FC236}">
                <a16:creationId xmlns:a16="http://schemas.microsoft.com/office/drawing/2014/main" id="{91EF59C5-F074-4B79-B362-1FE1A4B57A0A}"/>
              </a:ext>
            </a:extLst>
          </p:cNvPr>
          <p:cNvSpPr>
            <a:spLocks noGrp="1"/>
          </p:cNvSpPr>
          <p:nvPr>
            <p:ph idx="1"/>
          </p:nvPr>
        </p:nvSpPr>
        <p:spPr/>
        <p:txBody>
          <a:bodyPr>
            <a:normAutofit fontScale="85000" lnSpcReduction="20000"/>
          </a:bodyPr>
          <a:lstStyle/>
          <a:p>
            <a:r>
              <a:rPr lang="en-NZ" b="1" dirty="0">
                <a:latin typeface="Aptos" panose="020B0004020202020204" pitchFamily="34" charset="0"/>
              </a:rPr>
              <a:t>Settlements and tikanga in practice</a:t>
            </a:r>
          </a:p>
          <a:p>
            <a:r>
              <a:rPr lang="en-NZ" b="1" dirty="0">
                <a:latin typeface="Aptos" panose="020B0004020202020204" pitchFamily="34" charset="0"/>
              </a:rPr>
              <a:t>Rohe moana and shared spaces</a:t>
            </a:r>
          </a:p>
          <a:p>
            <a:r>
              <a:rPr lang="en-NZ" b="1" dirty="0">
                <a:latin typeface="Aptos" panose="020B0004020202020204" pitchFamily="34" charset="0"/>
              </a:rPr>
              <a:t>Taranaki Iwi Settlement (defer to Te Kāhui o Taranaki)</a:t>
            </a:r>
          </a:p>
          <a:p>
            <a:r>
              <a:rPr lang="en-NZ" b="1" dirty="0">
                <a:latin typeface="Aptos" panose="020B0004020202020204" pitchFamily="34" charset="0"/>
              </a:rPr>
              <a:t>Existing interests: MACA</a:t>
            </a:r>
          </a:p>
          <a:p>
            <a:r>
              <a:rPr lang="en-NZ" b="1" dirty="0">
                <a:latin typeface="Aptos" panose="020B0004020202020204" pitchFamily="34" charset="0"/>
              </a:rPr>
              <a:t>Kaimoana customary fisheries</a:t>
            </a:r>
          </a:p>
          <a:p>
            <a:r>
              <a:rPr lang="en-NZ" b="1" dirty="0">
                <a:latin typeface="Aptos" panose="020B0004020202020204" pitchFamily="34" charset="0"/>
              </a:rPr>
              <a:t>Te Tai Hauāuru Iwi Fisheries Forum</a:t>
            </a:r>
          </a:p>
          <a:p>
            <a:r>
              <a:rPr lang="en-NZ" b="1" dirty="0">
                <a:latin typeface="Aptos" panose="020B0004020202020204" pitchFamily="34" charset="0"/>
              </a:rPr>
              <a:t>Effects and uncertainty</a:t>
            </a:r>
          </a:p>
          <a:p>
            <a:r>
              <a:rPr lang="en-NZ" b="1" dirty="0">
                <a:latin typeface="Aptos" panose="020B0004020202020204" pitchFamily="34" charset="0"/>
              </a:rPr>
              <a:t>Commercial interface</a:t>
            </a:r>
          </a:p>
          <a:p>
            <a:r>
              <a:rPr lang="en-NZ" b="1" dirty="0">
                <a:latin typeface="Aptos" panose="020B0004020202020204" pitchFamily="34" charset="0"/>
              </a:rPr>
              <a:t>Governance and conditions</a:t>
            </a:r>
          </a:p>
          <a:p>
            <a:endParaRPr lang="en-NZ" dirty="0"/>
          </a:p>
          <a:p>
            <a:endParaRPr lang="en-NZ" dirty="0"/>
          </a:p>
        </p:txBody>
      </p:sp>
      <p:pic>
        <p:nvPicPr>
          <p:cNvPr id="4" name="Picture 3" descr="A black and white speckled background">
            <a:extLst>
              <a:ext uri="{FF2B5EF4-FFF2-40B4-BE49-F238E27FC236}">
                <a16:creationId xmlns:a16="http://schemas.microsoft.com/office/drawing/2014/main" id="{E1626153-902D-75D9-7D44-98F9096E3B6B}"/>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162014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992-BD3A-4103-BE68-8A37D57A2E57}"/>
              </a:ext>
            </a:extLst>
          </p:cNvPr>
          <p:cNvSpPr>
            <a:spLocks noGrp="1"/>
          </p:cNvSpPr>
          <p:nvPr>
            <p:ph type="title"/>
          </p:nvPr>
        </p:nvSpPr>
        <p:spPr/>
        <p:txBody>
          <a:bodyPr/>
          <a:lstStyle/>
          <a:p>
            <a:r>
              <a:rPr lang="mi-NZ" b="1" dirty="0">
                <a:latin typeface="Aptos Black" panose="020B0004020202020204" pitchFamily="34" charset="0"/>
              </a:rPr>
              <a:t>Justine Inns</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61E4A017-15D0-419C-9FC5-3178B8C48D41}"/>
              </a:ext>
            </a:extLst>
          </p:cNvPr>
          <p:cNvSpPr>
            <a:spLocks noGrp="1"/>
          </p:cNvSpPr>
          <p:nvPr>
            <p:ph idx="1"/>
          </p:nvPr>
        </p:nvSpPr>
        <p:spPr/>
        <p:txBody>
          <a:bodyPr>
            <a:normAutofit fontScale="85000" lnSpcReduction="20000"/>
          </a:bodyPr>
          <a:lstStyle/>
          <a:p>
            <a:pPr marL="0" indent="0">
              <a:buNone/>
            </a:pPr>
            <a:r>
              <a:rPr lang="mi-NZ" sz="2100" b="1" dirty="0">
                <a:latin typeface="Aptos" panose="020B0004020202020204" pitchFamily="34" charset="0"/>
              </a:rPr>
              <a:t>Tikanga</a:t>
            </a:r>
          </a:p>
          <a:p>
            <a:pPr marL="0" indent="0">
              <a:buNone/>
            </a:pPr>
            <a:r>
              <a:rPr lang="mi-NZ" b="1" dirty="0">
                <a:latin typeface="Aptos" panose="020B0004020202020204" pitchFamily="34" charset="0"/>
              </a:rPr>
              <a:t>Te Tiriti o Waitangi</a:t>
            </a:r>
          </a:p>
          <a:p>
            <a:pPr marL="0" indent="0">
              <a:buNone/>
            </a:pPr>
            <a:r>
              <a:rPr lang="mi-NZ" b="1" dirty="0">
                <a:latin typeface="Aptos" panose="020B0004020202020204" pitchFamily="34" charset="0"/>
              </a:rPr>
              <a:t>Section 7 – Te Tiriti Settlements</a:t>
            </a:r>
          </a:p>
          <a:p>
            <a:pPr marL="0" indent="0">
              <a:buNone/>
            </a:pPr>
            <a:r>
              <a:rPr lang="mi-NZ" b="1" dirty="0">
                <a:latin typeface="Aptos" panose="020B0004020202020204" pitchFamily="34" charset="0"/>
              </a:rPr>
              <a:t>Sch 10 cl.6 – decision-making criteria</a:t>
            </a:r>
          </a:p>
          <a:p>
            <a:pPr marL="457200" lvl="1" indent="0">
              <a:buNone/>
            </a:pPr>
            <a:r>
              <a:rPr lang="mi-NZ" dirty="0">
                <a:solidFill>
                  <a:srgbClr val="1F497D"/>
                </a:solidFill>
                <a:latin typeface="Aptos" panose="020B0004020202020204" pitchFamily="34" charset="0"/>
              </a:rPr>
              <a:t>Purpose of the FTAA</a:t>
            </a:r>
          </a:p>
          <a:p>
            <a:pPr marL="457200" lvl="1" indent="0">
              <a:buNone/>
            </a:pPr>
            <a:r>
              <a:rPr lang="mi-NZ" dirty="0">
                <a:solidFill>
                  <a:srgbClr val="1F497D"/>
                </a:solidFill>
                <a:latin typeface="Aptos" panose="020B0004020202020204" pitchFamily="34" charset="0"/>
              </a:rPr>
              <a:t>Environmental bottom lines</a:t>
            </a:r>
          </a:p>
          <a:p>
            <a:pPr marL="457200" lvl="1" indent="0">
              <a:buNone/>
            </a:pPr>
            <a:r>
              <a:rPr lang="mi-NZ" dirty="0">
                <a:solidFill>
                  <a:srgbClr val="1F497D"/>
                </a:solidFill>
                <a:latin typeface="Aptos" panose="020B0004020202020204" pitchFamily="34" charset="0"/>
              </a:rPr>
              <a:t>International obligations</a:t>
            </a:r>
          </a:p>
          <a:p>
            <a:pPr marL="457200" lvl="1" indent="0">
              <a:buNone/>
            </a:pPr>
            <a:r>
              <a:rPr lang="mi-NZ" dirty="0">
                <a:solidFill>
                  <a:srgbClr val="1F497D"/>
                </a:solidFill>
                <a:latin typeface="Aptos" panose="020B0004020202020204" pitchFamily="34" charset="0"/>
              </a:rPr>
              <a:t>Section 59 of the EEZ Act – existing interests and other considerations</a:t>
            </a:r>
          </a:p>
          <a:p>
            <a:pPr marL="457200" lvl="1" indent="0">
              <a:buNone/>
            </a:pPr>
            <a:r>
              <a:rPr lang="mi-NZ" dirty="0">
                <a:solidFill>
                  <a:srgbClr val="1F497D"/>
                </a:solidFill>
                <a:latin typeface="Aptos" panose="020B0004020202020204" pitchFamily="34" charset="0"/>
              </a:rPr>
              <a:t>Section 61 of the EEZ Act – best available information and favouring caution</a:t>
            </a:r>
          </a:p>
          <a:p>
            <a:pPr marL="0" indent="0">
              <a:buNone/>
            </a:pPr>
            <a:r>
              <a:rPr lang="mi-NZ" b="1" dirty="0">
                <a:latin typeface="Aptos" panose="020B0004020202020204" pitchFamily="34" charset="0"/>
              </a:rPr>
              <a:t>Section 85 of the FTAA – the application should be </a:t>
            </a:r>
            <a:r>
              <a:rPr lang="mi-NZ" b="1" dirty="0">
                <a:solidFill>
                  <a:srgbClr val="FF0000"/>
                </a:solidFill>
                <a:latin typeface="Aptos" panose="020B0004020202020204" pitchFamily="34" charset="0"/>
              </a:rPr>
              <a:t>declined</a:t>
            </a:r>
          </a:p>
          <a:p>
            <a:pPr lvl="1"/>
            <a:endParaRPr lang="en-NZ" dirty="0"/>
          </a:p>
        </p:txBody>
      </p:sp>
      <p:pic>
        <p:nvPicPr>
          <p:cNvPr id="4" name="Picture 3" descr="A black and white speckled background">
            <a:extLst>
              <a:ext uri="{FF2B5EF4-FFF2-40B4-BE49-F238E27FC236}">
                <a16:creationId xmlns:a16="http://schemas.microsoft.com/office/drawing/2014/main" id="{34BAC472-962C-0677-4476-3AF5D5EEBCA0}"/>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423853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472E6B-A6FC-465A-839C-DB93FE66CCC7}"/>
              </a:ext>
            </a:extLst>
          </p:cNvPr>
          <p:cNvSpPr>
            <a:spLocks noGrp="1"/>
          </p:cNvSpPr>
          <p:nvPr>
            <p:ph type="ctrTitle"/>
          </p:nvPr>
        </p:nvSpPr>
        <p:spPr>
          <a:xfrm>
            <a:off x="1752966" y="1427304"/>
            <a:ext cx="8686800" cy="3241515"/>
          </a:xfrm>
        </p:spPr>
        <p:txBody>
          <a:bodyPr anchor="ctr">
            <a:normAutofit/>
          </a:bodyPr>
          <a:lstStyle/>
          <a:p>
            <a:r>
              <a:rPr lang="en-NZ" sz="3800" b="1" i="1" dirty="0">
                <a:latin typeface="Aptos ExtraBold" panose="020B0004020202020204" pitchFamily="34" charset="0"/>
              </a:rPr>
              <a:t>Ko Aotea te waka </a:t>
            </a:r>
            <a:br>
              <a:rPr lang="en-NZ" sz="3800" b="1" dirty="0">
                <a:latin typeface="Aptos ExtraBold" panose="020B0004020202020204" pitchFamily="34" charset="0"/>
              </a:rPr>
            </a:br>
            <a:r>
              <a:rPr lang="en-NZ" sz="3800" b="1" i="1" dirty="0">
                <a:latin typeface="Aptos ExtraBold" panose="020B0004020202020204" pitchFamily="34" charset="0"/>
              </a:rPr>
              <a:t>Ko Turi te tangata ki runga</a:t>
            </a:r>
            <a:br>
              <a:rPr lang="en-NZ" sz="3800" b="1" dirty="0">
                <a:latin typeface="Aptos ExtraBold" panose="020B0004020202020204" pitchFamily="34" charset="0"/>
              </a:rPr>
            </a:br>
            <a:r>
              <a:rPr lang="en-NZ" sz="3800" b="1" i="1" dirty="0">
                <a:latin typeface="Aptos ExtraBold" panose="020B0004020202020204" pitchFamily="34" charset="0"/>
              </a:rPr>
              <a:t>Ko Taranaki te maunga </a:t>
            </a:r>
            <a:br>
              <a:rPr lang="en-NZ" sz="3800" b="1" dirty="0">
                <a:latin typeface="Aptos ExtraBold" panose="020B0004020202020204" pitchFamily="34" charset="0"/>
              </a:rPr>
            </a:br>
            <a:r>
              <a:rPr lang="en-NZ" sz="3800" b="1" i="1" dirty="0">
                <a:latin typeface="Aptos ExtraBold" panose="020B0004020202020204" pitchFamily="34" charset="0"/>
              </a:rPr>
              <a:t>Ko Waingongoro te awa </a:t>
            </a:r>
            <a:br>
              <a:rPr lang="en-NZ" sz="3800" b="1" dirty="0">
                <a:latin typeface="Aptos ExtraBold" panose="020B0004020202020204" pitchFamily="34" charset="0"/>
              </a:rPr>
            </a:br>
            <a:r>
              <a:rPr lang="en-NZ" sz="3800" b="1" i="1" dirty="0">
                <a:latin typeface="Aptos ExtraBold" panose="020B0004020202020204" pitchFamily="34" charset="0"/>
              </a:rPr>
              <a:t>Ko Ngāti Ruanui te iwi</a:t>
            </a:r>
            <a:endParaRPr lang="en-NZ" sz="3800" dirty="0">
              <a:latin typeface="Aptos ExtraBold" panose="020B0004020202020204" pitchFamily="34" charset="0"/>
            </a:endParaRPr>
          </a:p>
        </p:txBody>
      </p:sp>
      <p:cxnSp>
        <p:nvCxnSpPr>
          <p:cNvPr id="11" name="Straight Connector 10">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black and white speckled background">
            <a:extLst>
              <a:ext uri="{FF2B5EF4-FFF2-40B4-BE49-F238E27FC236}">
                <a16:creationId xmlns:a16="http://schemas.microsoft.com/office/drawing/2014/main" id="{D01BBB6C-5417-35F2-007B-AAA317F3B5F6}"/>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8434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34E2-247B-4D18-9DE5-276381A72624}"/>
              </a:ext>
            </a:extLst>
          </p:cNvPr>
          <p:cNvSpPr>
            <a:spLocks noGrp="1"/>
          </p:cNvSpPr>
          <p:nvPr>
            <p:ph type="title"/>
          </p:nvPr>
        </p:nvSpPr>
        <p:spPr/>
        <p:txBody>
          <a:bodyPr/>
          <a:lstStyle/>
          <a:p>
            <a:r>
              <a:rPr lang="mi-NZ" b="1" dirty="0">
                <a:latin typeface="Aptos ExtraBold" panose="020B0004020202020204" pitchFamily="34" charset="0"/>
              </a:rPr>
              <a:t>Overview</a:t>
            </a:r>
            <a:endParaRPr lang="en-NZ" b="1" dirty="0">
              <a:latin typeface="Aptos ExtraBold" panose="020B0004020202020204" pitchFamily="34" charset="0"/>
            </a:endParaRPr>
          </a:p>
        </p:txBody>
      </p:sp>
      <p:sp>
        <p:nvSpPr>
          <p:cNvPr id="3" name="Content Placeholder 2">
            <a:extLst>
              <a:ext uri="{FF2B5EF4-FFF2-40B4-BE49-F238E27FC236}">
                <a16:creationId xmlns:a16="http://schemas.microsoft.com/office/drawing/2014/main" id="{91ECAC48-FC9D-4CD4-B659-21FCC3BCA87A}"/>
              </a:ext>
            </a:extLst>
          </p:cNvPr>
          <p:cNvSpPr>
            <a:spLocks noGrp="1"/>
          </p:cNvSpPr>
          <p:nvPr>
            <p:ph idx="1"/>
          </p:nvPr>
        </p:nvSpPr>
        <p:spPr/>
        <p:txBody>
          <a:bodyPr/>
          <a:lstStyle/>
          <a:p>
            <a:pPr marL="0" indent="0">
              <a:buNone/>
            </a:pPr>
            <a:r>
              <a:rPr lang="mi-NZ" sz="2400" b="1" dirty="0">
                <a:solidFill>
                  <a:srgbClr val="1F497D"/>
                </a:solidFill>
                <a:latin typeface="Aptos ExtraBold" panose="020B0004020202020204" pitchFamily="34" charset="0"/>
              </a:rPr>
              <a:t>Presenters:</a:t>
            </a:r>
          </a:p>
          <a:p>
            <a:pPr marL="457200" lvl="1" indent="0">
              <a:buNone/>
            </a:pPr>
            <a:r>
              <a:rPr lang="mi-NZ" dirty="0">
                <a:latin typeface="Aptos ExtraBold" panose="020B0004020202020204" pitchFamily="34" charset="0"/>
              </a:rPr>
              <a:t>Haimona Maruera – Ngāti Ruanui origins, history and tikanga</a:t>
            </a:r>
          </a:p>
          <a:p>
            <a:pPr marL="457200" lvl="1" indent="0">
              <a:buNone/>
            </a:pPr>
            <a:r>
              <a:rPr lang="mi-NZ" dirty="0">
                <a:latin typeface="Aptos ExtraBold" panose="020B0004020202020204" pitchFamily="34" charset="0"/>
              </a:rPr>
              <a:t>Graham Young – Ngāti Ruanui perspectives on effects, Panel RIF</a:t>
            </a:r>
          </a:p>
          <a:p>
            <a:pPr marL="457200" lvl="1" indent="0">
              <a:buNone/>
            </a:pPr>
            <a:r>
              <a:rPr lang="mi-NZ" dirty="0">
                <a:latin typeface="Aptos ExtraBold" panose="020B0004020202020204" pitchFamily="34" charset="0"/>
              </a:rPr>
              <a:t>Justine Inns – Legal issues</a:t>
            </a:r>
            <a:endParaRPr lang="en-NZ" dirty="0">
              <a:latin typeface="Aptos ExtraBold" panose="020B0004020202020204" pitchFamily="34" charset="0"/>
            </a:endParaRPr>
          </a:p>
        </p:txBody>
      </p:sp>
      <p:pic>
        <p:nvPicPr>
          <p:cNvPr id="4" name="Picture 3" descr="A black and white speckled background">
            <a:extLst>
              <a:ext uri="{FF2B5EF4-FFF2-40B4-BE49-F238E27FC236}">
                <a16:creationId xmlns:a16="http://schemas.microsoft.com/office/drawing/2014/main" id="{338281AA-ADA0-9BD0-AA0A-28982A92853A}"/>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2736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3519-FF0C-4794-BB80-955938744719}"/>
              </a:ext>
            </a:extLst>
          </p:cNvPr>
          <p:cNvSpPr>
            <a:spLocks noGrp="1"/>
          </p:cNvSpPr>
          <p:nvPr>
            <p:ph type="title"/>
          </p:nvPr>
        </p:nvSpPr>
        <p:spPr/>
        <p:txBody>
          <a:bodyPr/>
          <a:lstStyle/>
          <a:p>
            <a:r>
              <a:rPr lang="mi-NZ" b="1" dirty="0">
                <a:latin typeface="Aptos Black" panose="020B0004020202020204" pitchFamily="34" charset="0"/>
              </a:rPr>
              <a:t>Haimona Maruera</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6BD8F4E3-EC36-4C64-A049-DABEBECD4452}"/>
              </a:ext>
            </a:extLst>
          </p:cNvPr>
          <p:cNvSpPr>
            <a:spLocks noGrp="1"/>
          </p:cNvSpPr>
          <p:nvPr>
            <p:ph idx="1"/>
          </p:nvPr>
        </p:nvSpPr>
        <p:spPr/>
        <p:txBody>
          <a:bodyPr>
            <a:normAutofit lnSpcReduction="10000"/>
          </a:bodyPr>
          <a:lstStyle/>
          <a:p>
            <a:pPr marL="0" indent="0">
              <a:buNone/>
            </a:pPr>
            <a:r>
              <a:rPr lang="mi-NZ" dirty="0">
                <a:latin typeface="Aptos ExtraBold" panose="020B0004020202020204" pitchFamily="34" charset="0"/>
              </a:rPr>
              <a:t>Ngāti Ruanui whakapapa and origins</a:t>
            </a:r>
          </a:p>
          <a:p>
            <a:pPr marL="457200" lvl="1" indent="0">
              <a:buNone/>
            </a:pPr>
            <a:r>
              <a:rPr lang="mi-NZ" dirty="0">
                <a:solidFill>
                  <a:srgbClr val="1F497D"/>
                </a:solidFill>
                <a:latin typeface="Aptos ExtraBold" panose="020B0004020202020204" pitchFamily="34" charset="0"/>
              </a:rPr>
              <a:t>Affidavit paras 4 – 12</a:t>
            </a:r>
          </a:p>
          <a:p>
            <a:pPr marL="0" indent="0">
              <a:buNone/>
            </a:pPr>
            <a:r>
              <a:rPr lang="mi-NZ" dirty="0">
                <a:latin typeface="Aptos ExtraBold" panose="020B0004020202020204" pitchFamily="34" charset="0"/>
              </a:rPr>
              <a:t>History, raupatu and settlement</a:t>
            </a:r>
          </a:p>
          <a:p>
            <a:pPr marL="457200" lvl="1" indent="0">
              <a:buNone/>
            </a:pPr>
            <a:r>
              <a:rPr lang="mi-NZ" dirty="0">
                <a:solidFill>
                  <a:srgbClr val="1F497D"/>
                </a:solidFill>
                <a:latin typeface="Aptos ExtraBold" panose="020B0004020202020204" pitchFamily="34" charset="0"/>
              </a:rPr>
              <a:t>Affidavit paras 13 – 23</a:t>
            </a:r>
          </a:p>
          <a:p>
            <a:pPr marL="0" indent="0">
              <a:buNone/>
            </a:pPr>
            <a:r>
              <a:rPr lang="mi-NZ" dirty="0">
                <a:latin typeface="Aptos ExtraBold" panose="020B0004020202020204" pitchFamily="34" charset="0"/>
              </a:rPr>
              <a:t>Tikanga perspectives </a:t>
            </a:r>
          </a:p>
          <a:p>
            <a:pPr marL="457200" lvl="1" indent="0">
              <a:buNone/>
            </a:pPr>
            <a:r>
              <a:rPr lang="mi-NZ" dirty="0">
                <a:solidFill>
                  <a:srgbClr val="1F497D"/>
                </a:solidFill>
                <a:latin typeface="Aptos ExtraBold" panose="020B0004020202020204" pitchFamily="34" charset="0"/>
              </a:rPr>
              <a:t>Affidavit paras 24 – 36 </a:t>
            </a:r>
          </a:p>
          <a:p>
            <a:pPr marL="0" indent="0">
              <a:buNone/>
            </a:pPr>
            <a:r>
              <a:rPr lang="mi-NZ" dirty="0">
                <a:latin typeface="Aptos ExtraBold" panose="020B0004020202020204" pitchFamily="34" charset="0"/>
              </a:rPr>
              <a:t>Effects of TTR prject</a:t>
            </a:r>
          </a:p>
          <a:p>
            <a:pPr marL="457200" lvl="1" indent="0">
              <a:buNone/>
            </a:pPr>
            <a:r>
              <a:rPr lang="mi-NZ" dirty="0">
                <a:solidFill>
                  <a:srgbClr val="1F497D"/>
                </a:solidFill>
                <a:latin typeface="Aptos ExtraBold" panose="020B0004020202020204" pitchFamily="34" charset="0"/>
              </a:rPr>
              <a:t>Affidavit paras 37 - 67</a:t>
            </a:r>
          </a:p>
          <a:p>
            <a:endParaRPr lang="en-NZ" dirty="0"/>
          </a:p>
        </p:txBody>
      </p:sp>
      <p:pic>
        <p:nvPicPr>
          <p:cNvPr id="4" name="Picture 3" descr="A black and white speckled background">
            <a:extLst>
              <a:ext uri="{FF2B5EF4-FFF2-40B4-BE49-F238E27FC236}">
                <a16:creationId xmlns:a16="http://schemas.microsoft.com/office/drawing/2014/main" id="{1C0F25E3-9223-BC30-E001-788023E63A58}"/>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64909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4581-0298-B263-4957-D128E4505CC3}"/>
              </a:ext>
            </a:extLst>
          </p:cNvPr>
          <p:cNvSpPr>
            <a:spLocks noGrp="1"/>
          </p:cNvSpPr>
          <p:nvPr>
            <p:ph type="title"/>
          </p:nvPr>
        </p:nvSpPr>
        <p:spPr/>
        <p:txBody>
          <a:bodyPr/>
          <a:lstStyle/>
          <a:p>
            <a:r>
              <a:rPr kumimoji="0" lang="mi-NZ" sz="4400" b="1" i="0" u="none" strike="noStrike" kern="1200" cap="none" spc="0" normalizeH="0" baseline="0" noProof="0" dirty="0">
                <a:ln>
                  <a:noFill/>
                </a:ln>
                <a:solidFill>
                  <a:prstClr val="black"/>
                </a:solidFill>
                <a:effectLst/>
                <a:uLnTx/>
                <a:uFillTx/>
                <a:latin typeface="Aptos Black" panose="020B0004020202020204" pitchFamily="34" charset="0"/>
              </a:rPr>
              <a:t>Haimona Maruera</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A76F4EAF-AC82-1CD9-FC3D-09B3451C561B}"/>
              </a:ext>
            </a:extLst>
          </p:cNvPr>
          <p:cNvSpPr>
            <a:spLocks noGrp="1"/>
          </p:cNvSpPr>
          <p:nvPr>
            <p:ph idx="1"/>
          </p:nvPr>
        </p:nvSpPr>
        <p:spPr/>
        <p:txBody>
          <a:body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mi-NZ" sz="3200" b="0" i="0" u="none" strike="noStrike" kern="1200" cap="none" spc="0" normalizeH="0" baseline="0" noProof="0" dirty="0">
                <a:ln>
                  <a:noFill/>
                </a:ln>
                <a:solidFill>
                  <a:prstClr val="black"/>
                </a:solidFill>
                <a:effectLst/>
                <a:uLnTx/>
                <a:uFillTx/>
                <a:latin typeface="Aptos ExtraBold" panose="020B0004020202020204" pitchFamily="34" charset="0"/>
              </a:rPr>
              <a:t>Ngāti Ruanui whakapapa and origins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mi-NZ" sz="2800" b="0" i="0" u="none" strike="noStrike" kern="1200" cap="none" spc="0" normalizeH="0" baseline="0" noProof="0" dirty="0">
              <a:ln>
                <a:noFill/>
              </a:ln>
              <a:solidFill>
                <a:prstClr val="black"/>
              </a:solidFill>
              <a:effectLst/>
              <a:uLnTx/>
              <a:uFillTx/>
              <a:latin typeface="Aptos ExtraBold" panose="020B0004020202020204" pitchFamily="34" charset="0"/>
            </a:endParaRPr>
          </a:p>
          <a:p>
            <a:pPr marL="0" indent="0" algn="ctr">
              <a:buNone/>
            </a:pPr>
            <a:r>
              <a:rPr lang="en-NZ" b="1" dirty="0">
                <a:latin typeface="Aptos ExtraBold" panose="020B0004020202020204" pitchFamily="34" charset="0"/>
              </a:rPr>
              <a:t>Ngāti Ruanui has an </a:t>
            </a:r>
            <a:r>
              <a:rPr lang="en-NZ" b="1" dirty="0">
                <a:solidFill>
                  <a:srgbClr val="FF0000"/>
                </a:solidFill>
                <a:latin typeface="Aptos ExtraBold" panose="020B0004020202020204" pitchFamily="34" charset="0"/>
              </a:rPr>
              <a:t>unbroken</a:t>
            </a:r>
            <a:r>
              <a:rPr lang="en-NZ" b="1" dirty="0">
                <a:latin typeface="Aptos ExtraBold" panose="020B0004020202020204" pitchFamily="34" charset="0"/>
              </a:rPr>
              <a:t> connection to the whenua and moana of South Taranaki for more than </a:t>
            </a:r>
            <a:r>
              <a:rPr lang="en-NZ" b="1" dirty="0">
                <a:solidFill>
                  <a:srgbClr val="FF0000"/>
                </a:solidFill>
                <a:latin typeface="Aptos ExtraBold" panose="020B0004020202020204" pitchFamily="34" charset="0"/>
              </a:rPr>
              <a:t>700 years</a:t>
            </a:r>
          </a:p>
        </p:txBody>
      </p:sp>
      <p:pic>
        <p:nvPicPr>
          <p:cNvPr id="4" name="Picture 3" descr="A black and white speckled background">
            <a:extLst>
              <a:ext uri="{FF2B5EF4-FFF2-40B4-BE49-F238E27FC236}">
                <a16:creationId xmlns:a16="http://schemas.microsoft.com/office/drawing/2014/main" id="{6147B596-1B2F-BF6F-47DD-0E89763071A4}"/>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222787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6F42-2845-2DA3-AA5A-07BEA8A93E1C}"/>
              </a:ext>
            </a:extLst>
          </p:cNvPr>
          <p:cNvSpPr>
            <a:spLocks noGrp="1"/>
          </p:cNvSpPr>
          <p:nvPr>
            <p:ph type="title"/>
          </p:nvPr>
        </p:nvSpPr>
        <p:spPr/>
        <p:txBody>
          <a:bodyPr/>
          <a:lstStyle/>
          <a:p>
            <a:r>
              <a:rPr kumimoji="0" lang="mi-NZ" sz="4400" b="1" i="0" u="none" strike="noStrike" kern="1200" cap="none" spc="0" normalizeH="0" baseline="0" noProof="0" dirty="0">
                <a:ln>
                  <a:noFill/>
                </a:ln>
                <a:solidFill>
                  <a:prstClr val="black"/>
                </a:solidFill>
                <a:effectLst/>
                <a:uLnTx/>
                <a:uFillTx/>
                <a:latin typeface="Aptos Black" panose="020B0004020202020204" pitchFamily="34" charset="0"/>
              </a:rPr>
              <a:t>Haimona Maruera</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DE2A7D3D-1A47-DAC9-61ED-FA86C7A352F7}"/>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mi-NZ" sz="2800" b="1" i="0" u="none" strike="noStrike" kern="1200" cap="none" spc="0" normalizeH="0" baseline="0" noProof="0" dirty="0">
                <a:ln>
                  <a:noFill/>
                </a:ln>
                <a:solidFill>
                  <a:prstClr val="black"/>
                </a:solidFill>
                <a:effectLst/>
                <a:uLnTx/>
                <a:uFillTx/>
                <a:latin typeface="Aptos ExtraBold" panose="020B0004020202020204" pitchFamily="34" charset="0"/>
              </a:rPr>
              <a:t>History, raupatu and settlement</a:t>
            </a:r>
          </a:p>
          <a:p>
            <a:pPr marL="457200" lvl="1" indent="0">
              <a:buNone/>
            </a:pPr>
            <a:r>
              <a:rPr lang="en-NZ" b="1" dirty="0">
                <a:latin typeface="Aptos" panose="020B0004020202020204" pitchFamily="34" charset="0"/>
              </a:rPr>
              <a:t>Ngāti Ruanui never sold its land. </a:t>
            </a:r>
          </a:p>
          <a:p>
            <a:pPr marL="457200" lvl="1" indent="0">
              <a:buNone/>
            </a:pPr>
            <a:r>
              <a:rPr lang="en-NZ" b="1" dirty="0">
                <a:latin typeface="Aptos" panose="020B0004020202020204" pitchFamily="34" charset="0"/>
              </a:rPr>
              <a:t>We opposed confiscation. </a:t>
            </a:r>
          </a:p>
          <a:p>
            <a:pPr marL="457200" lvl="1" indent="0">
              <a:buNone/>
            </a:pPr>
            <a:r>
              <a:rPr lang="en-NZ" b="1" dirty="0">
                <a:latin typeface="Aptos" panose="020B0004020202020204" pitchFamily="34" charset="0"/>
              </a:rPr>
              <a:t>We were deprived of our land by the Crown. </a:t>
            </a:r>
          </a:p>
          <a:p>
            <a:pPr marL="457200" lvl="1" indent="0">
              <a:buNone/>
            </a:pPr>
            <a:r>
              <a:rPr lang="en-NZ" b="1" dirty="0">
                <a:latin typeface="Aptos" panose="020B0004020202020204" pitchFamily="34" charset="0"/>
              </a:rPr>
              <a:t>Small land pockets remained and in particular coastal reserves to enable the exercise of customary fishing practices.</a:t>
            </a:r>
          </a:p>
          <a:p>
            <a:pPr marL="457200" lvl="1" indent="0">
              <a:buNone/>
            </a:pPr>
            <a:r>
              <a:rPr lang="en-NZ" b="1" dirty="0">
                <a:latin typeface="Aptos" panose="020B0004020202020204" pitchFamily="34" charset="0"/>
              </a:rPr>
              <a:t>As early as 1860s the Sim Commission acknowledged the injustice to Ngāti Ruanui.</a:t>
            </a:r>
          </a:p>
          <a:p>
            <a:pPr marL="457200" lvl="1" indent="0">
              <a:buNone/>
            </a:pPr>
            <a:r>
              <a:rPr lang="en-NZ" b="1" dirty="0">
                <a:latin typeface="Aptos" panose="020B0004020202020204" pitchFamily="34" charset="0"/>
              </a:rPr>
              <a:t>Our historical report by Dr Vincent O’Malley is part of my affidavit.  </a:t>
            </a:r>
          </a:p>
        </p:txBody>
      </p:sp>
      <p:pic>
        <p:nvPicPr>
          <p:cNvPr id="4" name="Picture 3" descr="A black and white speckled background">
            <a:extLst>
              <a:ext uri="{FF2B5EF4-FFF2-40B4-BE49-F238E27FC236}">
                <a16:creationId xmlns:a16="http://schemas.microsoft.com/office/drawing/2014/main" id="{98A245F9-FF60-B073-83B0-4ABA14CF5478}"/>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301570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EEBD-50FE-C96B-8D5B-C7EB1C82D863}"/>
              </a:ext>
            </a:extLst>
          </p:cNvPr>
          <p:cNvSpPr>
            <a:spLocks noGrp="1"/>
          </p:cNvSpPr>
          <p:nvPr>
            <p:ph type="title"/>
          </p:nvPr>
        </p:nvSpPr>
        <p:spPr/>
        <p:txBody>
          <a:bodyPr/>
          <a:lstStyle/>
          <a:p>
            <a:r>
              <a:rPr kumimoji="0" lang="mi-NZ" sz="4400" b="1" i="0" u="none" strike="noStrike" kern="1200" cap="none" spc="0" normalizeH="0" baseline="0" noProof="0" dirty="0">
                <a:ln>
                  <a:noFill/>
                </a:ln>
                <a:solidFill>
                  <a:prstClr val="black"/>
                </a:solidFill>
                <a:effectLst/>
                <a:uLnTx/>
                <a:uFillTx/>
                <a:latin typeface="Aptos Black" panose="020B0004020202020204" pitchFamily="34" charset="0"/>
              </a:rPr>
              <a:t>Haimona Maruera</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49D90818-84E6-4C00-9A86-0B084F8B0EC5}"/>
              </a:ext>
            </a:extLst>
          </p:cNvPr>
          <p:cNvSpPr>
            <a:spLocks noGrp="1"/>
          </p:cNvSpPr>
          <p:nvPr>
            <p:ph idx="1"/>
          </p:nvPr>
        </p:nvSpPr>
        <p:spPr>
          <a:xfrm>
            <a:off x="1451579" y="1853754"/>
            <a:ext cx="9603275" cy="4291014"/>
          </a:xfrm>
        </p:spPr>
        <p:txBody>
          <a:bodyPr>
            <a:normAutofit fontScale="550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mi-NZ" sz="2800" b="0" i="0" u="none" strike="noStrike" kern="1200" cap="none" spc="0" normalizeH="0" baseline="0" noProof="0" dirty="0">
                <a:ln>
                  <a:noFill/>
                </a:ln>
                <a:solidFill>
                  <a:prstClr val="black"/>
                </a:solidFill>
                <a:effectLst/>
                <a:uLnTx/>
                <a:uFillTx/>
                <a:latin typeface="Aptos ExtraBold" panose="020B0004020202020204" pitchFamily="34" charset="0"/>
              </a:rPr>
              <a:t>Tikanga perspectives </a:t>
            </a:r>
          </a:p>
          <a:p>
            <a:pPr marL="457200" lvl="1" indent="0">
              <a:lnSpc>
                <a:spcPct val="170000"/>
              </a:lnSpc>
              <a:buNone/>
            </a:pPr>
            <a:r>
              <a:rPr lang="en-NZ" sz="2100" b="1" dirty="0">
                <a:latin typeface="Aptos" panose="020B0004020202020204" pitchFamily="34" charset="0"/>
              </a:rPr>
              <a:t>Kaitiakitanga is important – Our kaitiaki responsibilities extend across our whole takiwā. </a:t>
            </a:r>
          </a:p>
          <a:p>
            <a:pPr marL="457200" marR="0" lvl="1" indent="0" algn="l" defTabSz="914400" rtl="0" eaLnBrk="1" fontAlgn="auto" latinLnBrk="0" hangingPunct="1">
              <a:lnSpc>
                <a:spcPct val="170000"/>
              </a:lnSpc>
              <a:spcBef>
                <a:spcPts val="500"/>
              </a:spcBef>
              <a:spcAft>
                <a:spcPts val="0"/>
              </a:spcAft>
              <a:buClrTx/>
              <a:buSzTx/>
              <a:buNone/>
              <a:tabLst/>
              <a:defRPr/>
            </a:pPr>
            <a:r>
              <a:rPr lang="en-NZ" sz="2100" b="1" dirty="0">
                <a:latin typeface="Aptos" panose="020B0004020202020204" pitchFamily="34" charset="0"/>
              </a:rPr>
              <a:t>We must ensure caution when the environment is at risk. </a:t>
            </a:r>
          </a:p>
          <a:p>
            <a:pPr marL="457200" marR="0" lvl="1" indent="0" algn="l" defTabSz="914400" rtl="0" eaLnBrk="1" fontAlgn="auto" latinLnBrk="0" hangingPunct="1">
              <a:lnSpc>
                <a:spcPct val="170000"/>
              </a:lnSpc>
              <a:spcBef>
                <a:spcPts val="500"/>
              </a:spcBef>
              <a:spcAft>
                <a:spcPts val="0"/>
              </a:spcAft>
              <a:buClrTx/>
              <a:buSzTx/>
              <a:buNone/>
              <a:tabLst/>
              <a:defRPr/>
            </a:pPr>
            <a:r>
              <a:rPr kumimoji="0" lang="en-NZ" sz="2100" b="1" i="0" u="none" strike="noStrike" kern="1200" cap="none" spc="0" normalizeH="0" baseline="0" noProof="0" dirty="0">
                <a:ln>
                  <a:noFill/>
                </a:ln>
                <a:solidFill>
                  <a:prstClr val="black"/>
                </a:solidFill>
                <a:effectLst/>
                <a:uLnTx/>
                <a:uFillTx/>
                <a:latin typeface="Aptos" panose="020B0004020202020204" pitchFamily="34" charset="0"/>
              </a:rPr>
              <a:t>The sea is a source of mahinga kai.</a:t>
            </a:r>
            <a:endParaRPr lang="en-NZ" sz="2100" b="1" dirty="0">
              <a:latin typeface="Aptos" panose="020B0004020202020204" pitchFamily="34" charset="0"/>
            </a:endParaRPr>
          </a:p>
          <a:p>
            <a:pPr marL="457200" lvl="1" indent="0">
              <a:lnSpc>
                <a:spcPct val="170000"/>
              </a:lnSpc>
              <a:buNone/>
            </a:pPr>
            <a:r>
              <a:rPr lang="en-NZ" sz="2100" b="1" dirty="0">
                <a:latin typeface="Aptos" panose="020B0004020202020204" pitchFamily="34" charset="0"/>
              </a:rPr>
              <a:t>Our relationship with the environment is based on whakapapa. </a:t>
            </a:r>
          </a:p>
          <a:p>
            <a:pPr marL="457200" lvl="1" indent="0">
              <a:lnSpc>
                <a:spcPct val="170000"/>
              </a:lnSpc>
              <a:buNone/>
            </a:pPr>
            <a:r>
              <a:rPr lang="en-NZ" sz="2100" b="1" dirty="0">
                <a:latin typeface="Aptos" panose="020B0004020202020204" pitchFamily="34" charset="0"/>
              </a:rPr>
              <a:t>For Ngāti Ruanui to be kaitiaki means looking after one’s own blood and bones, literally.  </a:t>
            </a:r>
          </a:p>
          <a:p>
            <a:pPr marL="457200" lvl="1" indent="0">
              <a:lnSpc>
                <a:spcPct val="170000"/>
              </a:lnSpc>
              <a:buNone/>
            </a:pPr>
            <a:r>
              <a:rPr lang="en-NZ" sz="2100" b="1" dirty="0">
                <a:latin typeface="Aptos" panose="020B0004020202020204" pitchFamily="34" charset="0"/>
              </a:rPr>
              <a:t>The coastal and marine environment is diverse and is of utmost importance to us. </a:t>
            </a:r>
          </a:p>
          <a:p>
            <a:pPr marL="457200" lvl="1" indent="0">
              <a:lnSpc>
                <a:spcPct val="170000"/>
              </a:lnSpc>
              <a:buNone/>
            </a:pPr>
            <a:r>
              <a:rPr lang="en-NZ" sz="2100" b="1" dirty="0">
                <a:latin typeface="Aptos" panose="020B0004020202020204" pitchFamily="34" charset="0"/>
              </a:rPr>
              <a:t>Cultural beliefs, values, uses and historical alienation makes this a complex structure for us. </a:t>
            </a:r>
          </a:p>
          <a:p>
            <a:pPr marL="457200" lvl="1" indent="0">
              <a:lnSpc>
                <a:spcPct val="170000"/>
              </a:lnSpc>
              <a:buNone/>
            </a:pPr>
            <a:r>
              <a:rPr lang="en-NZ" sz="2100" b="1" dirty="0">
                <a:latin typeface="Aptos" panose="020B0004020202020204" pitchFamily="34" charset="0"/>
              </a:rPr>
              <a:t>The holistic concept of the natural and physical, including the intangible, governs Ngāti Ruanui values.</a:t>
            </a:r>
          </a:p>
          <a:p>
            <a:pPr marL="457200" lvl="1" indent="0">
              <a:lnSpc>
                <a:spcPct val="170000"/>
              </a:lnSpc>
              <a:buNone/>
            </a:pPr>
            <a:r>
              <a:rPr lang="en-NZ" sz="2100" b="1" dirty="0">
                <a:latin typeface="Aptos" panose="020B0004020202020204" pitchFamily="34" charset="0"/>
              </a:rPr>
              <a:t>Customary use of coastal waters and the wider oceans are evident in traditional song and stories. </a:t>
            </a:r>
          </a:p>
          <a:p>
            <a:pPr marL="457200" lvl="1" indent="0" algn="ctr">
              <a:buNone/>
            </a:pPr>
            <a:endParaRPr lang="en-NZ" b="1" dirty="0"/>
          </a:p>
          <a:p>
            <a:pPr marL="457200" lvl="1" indent="0" algn="ctr">
              <a:buNone/>
            </a:pPr>
            <a:r>
              <a:rPr lang="en-NZ" sz="2900" b="1" dirty="0"/>
              <a:t>Mauri will be negatively impacted by discharges by TTR </a:t>
            </a:r>
            <a:endParaRPr lang="en-NZ" sz="2900" dirty="0"/>
          </a:p>
          <a:p>
            <a:pPr marL="457200" lvl="1" indent="0" algn="ctr">
              <a:buNone/>
            </a:pPr>
            <a:r>
              <a:rPr lang="en-NZ" sz="2900" b="1" dirty="0"/>
              <a:t>Seabed mining is </a:t>
            </a:r>
            <a:r>
              <a:rPr lang="en-NZ" sz="2900" b="1" dirty="0">
                <a:solidFill>
                  <a:srgbClr val="FF0000"/>
                </a:solidFill>
              </a:rPr>
              <a:t>modern day confiscation</a:t>
            </a:r>
            <a:r>
              <a:rPr lang="en-NZ" sz="2900" b="1" dirty="0"/>
              <a:t> for Ngāti Ruanui     </a:t>
            </a:r>
            <a:endParaRPr lang="en-NZ" sz="2200" b="1" dirty="0"/>
          </a:p>
        </p:txBody>
      </p:sp>
      <p:pic>
        <p:nvPicPr>
          <p:cNvPr id="4" name="Picture 3" descr="A black and white speckled background">
            <a:extLst>
              <a:ext uri="{FF2B5EF4-FFF2-40B4-BE49-F238E27FC236}">
                <a16:creationId xmlns:a16="http://schemas.microsoft.com/office/drawing/2014/main" id="{00954671-6407-328E-4D1C-EAD26F7BC854}"/>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68021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96F7-D84F-41DC-8F57-6A68026D6177}"/>
              </a:ext>
            </a:extLst>
          </p:cNvPr>
          <p:cNvSpPr>
            <a:spLocks noGrp="1"/>
          </p:cNvSpPr>
          <p:nvPr>
            <p:ph type="title"/>
          </p:nvPr>
        </p:nvSpPr>
        <p:spPr/>
        <p:txBody>
          <a:bodyPr/>
          <a:lstStyle/>
          <a:p>
            <a:r>
              <a:rPr lang="en-NZ" sz="4400" b="1" kern="0" dirty="0">
                <a:effectLst/>
                <a:latin typeface="Aptos Black" panose="020B0004020202020204" pitchFamily="34" charset="0"/>
                <a:ea typeface="Calibri" panose="020F0502020204030204" pitchFamily="34" charset="0"/>
                <a:cs typeface="Times New Roman" panose="02020603050405020304" pitchFamily="18" charset="0"/>
              </a:rPr>
              <a:t>Ngāti </a:t>
            </a:r>
            <a:r>
              <a:rPr lang="en-US" sz="4400" b="1" dirty="0">
                <a:latin typeface="Aptos Black" panose="020B0004020202020204" pitchFamily="34" charset="0"/>
              </a:rPr>
              <a:t>Ruanui</a:t>
            </a:r>
            <a:r>
              <a:rPr lang="en-US" b="1" dirty="0">
                <a:latin typeface="Aptos Black" panose="020B0004020202020204" pitchFamily="34" charset="0"/>
              </a:rPr>
              <a:t> </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7D5D606B-24D6-4477-873D-61B8AC1F315C}"/>
              </a:ext>
            </a:extLst>
          </p:cNvPr>
          <p:cNvSpPr>
            <a:spLocks noGrp="1"/>
          </p:cNvSpPr>
          <p:nvPr>
            <p:ph idx="1"/>
          </p:nvPr>
        </p:nvSpPr>
        <p:spPr/>
        <p:txBody>
          <a:bodyPr>
            <a:normAutofit lnSpcReduction="10000"/>
          </a:bodyPr>
          <a:lstStyle/>
          <a:p>
            <a:pPr marL="0" indent="0">
              <a:buNone/>
            </a:pPr>
            <a:r>
              <a:rPr lang="en-NZ" b="1" i="1" dirty="0">
                <a:latin typeface="Aptos ExtraBold" panose="020B0004020202020204" pitchFamily="34" charset="0"/>
              </a:rPr>
              <a:t>The highest levels of suspended sediment concentration will occur in the coastal marine area offshore from Ngāti Ruanui’s whenua. There will be severe effects on seabed life within 2 – 3 km of the project area and moderate effects up to 15 km from the mining activity. Most of these effects will occur within the CMA. There will be adverse effects such as avoidance by fish of those areas. Kaimoana gathering sites on nearshore reefs are likely to be subject to minor impacts given background suspended sediment concentrations nearshore.</a:t>
            </a:r>
          </a:p>
          <a:p>
            <a:pPr marL="0" indent="0">
              <a:buNone/>
            </a:pPr>
            <a:endParaRPr lang="mi-NZ" dirty="0"/>
          </a:p>
          <a:p>
            <a:pPr marL="0" indent="0">
              <a:buNone/>
            </a:pPr>
            <a:r>
              <a:rPr lang="mi-NZ" dirty="0">
                <a:solidFill>
                  <a:srgbClr val="1F497D"/>
                </a:solidFill>
              </a:rPr>
              <a:t>[</a:t>
            </a:r>
            <a:r>
              <a:rPr lang="en-NZ" dirty="0">
                <a:solidFill>
                  <a:srgbClr val="1F497D"/>
                </a:solidFill>
              </a:rPr>
              <a:t>2017 DMC, [HM affidavit para 40]</a:t>
            </a:r>
          </a:p>
        </p:txBody>
      </p:sp>
      <p:pic>
        <p:nvPicPr>
          <p:cNvPr id="4" name="Picture 3" descr="A black and white speckled background">
            <a:extLst>
              <a:ext uri="{FF2B5EF4-FFF2-40B4-BE49-F238E27FC236}">
                <a16:creationId xmlns:a16="http://schemas.microsoft.com/office/drawing/2014/main" id="{425A6261-98C1-91D0-4384-DA34E4DC6048}"/>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124726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467F-35B7-C3EF-50DA-1ACEB8502FA1}"/>
              </a:ext>
            </a:extLst>
          </p:cNvPr>
          <p:cNvSpPr>
            <a:spLocks noGrp="1"/>
          </p:cNvSpPr>
          <p:nvPr>
            <p:ph type="title"/>
          </p:nvPr>
        </p:nvSpPr>
        <p:spPr/>
        <p:txBody>
          <a:bodyPr/>
          <a:lstStyle/>
          <a:p>
            <a:r>
              <a:rPr kumimoji="0" lang="mi-NZ" sz="4400" b="1" i="0" u="none" strike="noStrike" kern="1200" cap="none" spc="0" normalizeH="0" baseline="0" noProof="0" dirty="0">
                <a:ln>
                  <a:noFill/>
                </a:ln>
                <a:solidFill>
                  <a:prstClr val="black"/>
                </a:solidFill>
                <a:effectLst/>
                <a:uLnTx/>
                <a:uFillTx/>
                <a:latin typeface="Aptos Black" panose="020B0004020202020204" pitchFamily="34" charset="0"/>
              </a:rPr>
              <a:t>Haimona Maruera</a:t>
            </a:r>
            <a:endParaRPr lang="en-NZ" b="1" dirty="0">
              <a:latin typeface="Aptos Black" panose="020B0004020202020204" pitchFamily="34" charset="0"/>
            </a:endParaRPr>
          </a:p>
        </p:txBody>
      </p:sp>
      <p:sp>
        <p:nvSpPr>
          <p:cNvPr id="3" name="Content Placeholder 2">
            <a:extLst>
              <a:ext uri="{FF2B5EF4-FFF2-40B4-BE49-F238E27FC236}">
                <a16:creationId xmlns:a16="http://schemas.microsoft.com/office/drawing/2014/main" id="{53DA101A-2923-891F-71AE-C197D184ABE0}"/>
              </a:ext>
            </a:extLst>
          </p:cNvPr>
          <p:cNvSpPr>
            <a:spLocks noGrp="1"/>
          </p:cNvSpPr>
          <p:nvPr>
            <p:ph idx="1"/>
          </p:nvPr>
        </p:nvSpPr>
        <p:spPr/>
        <p:txBody>
          <a:bodyPr>
            <a:normAutofit fontScale="700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mi-NZ" sz="2800" b="1" i="0" u="none" strike="noStrike" kern="1200" cap="none" spc="0" normalizeH="0" baseline="0" noProof="0" dirty="0">
                <a:ln>
                  <a:noFill/>
                </a:ln>
                <a:solidFill>
                  <a:prstClr val="black"/>
                </a:solidFill>
                <a:effectLst/>
                <a:uLnTx/>
                <a:uFillTx/>
                <a:latin typeface="Aptos ExtraBold" panose="020B0004020202020204" pitchFamily="34" charset="0"/>
              </a:rPr>
              <a:t>Effects of TTR project</a:t>
            </a:r>
          </a:p>
          <a:p>
            <a:pPr marL="0" indent="0">
              <a:buNone/>
            </a:pPr>
            <a:r>
              <a:rPr lang="en-NZ" dirty="0"/>
              <a:t>	</a:t>
            </a:r>
            <a:r>
              <a:rPr lang="en-NZ" b="1" dirty="0">
                <a:latin typeface="Aptos" panose="020B0004020202020204" pitchFamily="34" charset="0"/>
              </a:rPr>
              <a:t>Ngāti Ruanui considers the moana itself as a living entity which has mauri or life force that is a taonga. </a:t>
            </a:r>
          </a:p>
          <a:p>
            <a:pPr marL="0" indent="0">
              <a:buNone/>
            </a:pPr>
            <a:r>
              <a:rPr lang="en-NZ" b="1" dirty="0">
                <a:latin typeface="Aptos" panose="020B0004020202020204" pitchFamily="34" charset="0"/>
              </a:rPr>
              <a:t>	Ngāti Ruanui believes the activities of the applicant will negatively impact the mauri of the moana. </a:t>
            </a:r>
          </a:p>
          <a:p>
            <a:pPr marL="0" indent="0" algn="ctr">
              <a:buNone/>
            </a:pPr>
            <a:endParaRPr lang="en-NZ" b="1" dirty="0">
              <a:latin typeface="Aptos ExtraBold" panose="020B0004020202020204" pitchFamily="34" charset="0"/>
            </a:endParaRPr>
          </a:p>
          <a:p>
            <a:pPr marL="0" indent="0" algn="ctr">
              <a:buNone/>
            </a:pPr>
            <a:r>
              <a:rPr lang="en-NZ" sz="2300" b="1" dirty="0">
                <a:latin typeface="Aptos ExtraBold" panose="020B0004020202020204" pitchFamily="34" charset="0"/>
              </a:rPr>
              <a:t>This is unacceptable</a:t>
            </a:r>
          </a:p>
          <a:p>
            <a:pPr marL="0" indent="0" algn="ctr">
              <a:buNone/>
            </a:pPr>
            <a:r>
              <a:rPr lang="en-NZ" sz="2300" b="1" dirty="0">
                <a:latin typeface="Aptos ExtraBold" panose="020B0004020202020204" pitchFamily="34" charset="0"/>
              </a:rPr>
              <a:t>The effects of discharging contaminates will cause mamae to the interconnectedness of Tahuaroa</a:t>
            </a:r>
          </a:p>
          <a:p>
            <a:pPr marL="0" indent="0" algn="ctr">
              <a:buNone/>
            </a:pPr>
            <a:r>
              <a:rPr lang="en-NZ" sz="2300" b="1" dirty="0">
                <a:latin typeface="Aptos ExtraBold" panose="020B0004020202020204" pitchFamily="34" charset="0"/>
              </a:rPr>
              <a:t>We express grave concern for our reef systems to cope with the sediment plume</a:t>
            </a:r>
          </a:p>
          <a:p>
            <a:pPr marL="0" indent="0" algn="ctr">
              <a:buNone/>
            </a:pPr>
            <a:r>
              <a:rPr lang="en-NZ" sz="2300" b="1" dirty="0">
                <a:latin typeface="Aptos ExtraBold" panose="020B0004020202020204" pitchFamily="34" charset="0"/>
              </a:rPr>
              <a:t>Protection and caution is what we seek </a:t>
            </a:r>
          </a:p>
          <a:p>
            <a:pPr marL="0" indent="0" algn="ctr">
              <a:buNone/>
            </a:pPr>
            <a:r>
              <a:rPr lang="en-NZ" sz="3500" b="1" dirty="0">
                <a:latin typeface="Aptos Black" panose="020B0004020202020204" pitchFamily="34" charset="0"/>
              </a:rPr>
              <a:t>You must say </a:t>
            </a:r>
            <a:r>
              <a:rPr lang="en-NZ" sz="3500" b="1" u="sng" dirty="0">
                <a:solidFill>
                  <a:srgbClr val="FF0000"/>
                </a:solidFill>
                <a:latin typeface="Aptos Black" panose="020B0004020202020204" pitchFamily="34" charset="0"/>
              </a:rPr>
              <a:t>No</a:t>
            </a:r>
            <a:r>
              <a:rPr lang="en-NZ" sz="3500" b="1" dirty="0">
                <a:latin typeface="Aptos Black" panose="020B0004020202020204" pitchFamily="34" charset="0"/>
              </a:rPr>
              <a:t> to this application – Enough is Enough   </a:t>
            </a:r>
          </a:p>
        </p:txBody>
      </p:sp>
      <p:pic>
        <p:nvPicPr>
          <p:cNvPr id="4" name="Picture 3" descr="A black and white speckled background">
            <a:extLst>
              <a:ext uri="{FF2B5EF4-FFF2-40B4-BE49-F238E27FC236}">
                <a16:creationId xmlns:a16="http://schemas.microsoft.com/office/drawing/2014/main" id="{F37651C2-B298-C6D4-CB1F-36C79FC06FBB}"/>
              </a:ext>
            </a:extLst>
          </p:cNvPr>
          <p:cNvPicPr>
            <a:picLocks noChangeAspect="1"/>
          </p:cNvPicPr>
          <p:nvPr/>
        </p:nvPicPr>
        <p:blipFill>
          <a:blip r:embed="rId2">
            <a:extLst>
              <a:ext uri="{28A0092B-C50C-407E-A947-70E740481C1C}">
                <a14:useLocalDpi xmlns:a14="http://schemas.microsoft.com/office/drawing/2010/main" val="0"/>
              </a:ext>
            </a:extLst>
          </a:blip>
          <a:srcRect t="89600"/>
          <a:stretch>
            <a:fillRect/>
          </a:stretch>
        </p:blipFill>
        <p:spPr>
          <a:xfrm>
            <a:off x="0" y="6144768"/>
            <a:ext cx="12192000" cy="713232"/>
          </a:xfrm>
          <a:prstGeom prst="rect">
            <a:avLst/>
          </a:prstGeom>
        </p:spPr>
      </p:pic>
    </p:spTree>
    <p:extLst>
      <p:ext uri="{BB962C8B-B14F-4D97-AF65-F5344CB8AC3E}">
        <p14:creationId xmlns:p14="http://schemas.microsoft.com/office/powerpoint/2010/main" val="3506591943"/>
      </p:ext>
    </p:extLst>
  </p:cSld>
  <p:clrMapOvr>
    <a:masterClrMapping/>
  </p:clrMapOvr>
</p:sld>
</file>

<file path=ppt/theme/theme1.xml><?xml version="1.0" encoding="utf-8"?>
<a:theme xmlns:a="http://schemas.openxmlformats.org/drawingml/2006/main" name="Gallery">
  <a:themeElements>
    <a:clrScheme name="Custom 6">
      <a:dk1>
        <a:sysClr val="windowText" lastClr="000000"/>
      </a:dk1>
      <a:lt1>
        <a:sysClr val="window" lastClr="FFFFFF"/>
      </a:lt1>
      <a:dk2>
        <a:srgbClr val="1F497D"/>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eeec1d-cb6f-4242-aff8-c2598d059fcc">
      <Terms xmlns="http://schemas.microsoft.com/office/infopath/2007/PartnerControls"/>
    </lcf76f155ced4ddcb4097134ff3c332f>
    <TaxCatchAll xmlns="5ae100dd-7238-47d4-864c-a888c323434e" xsi:nil="true"/>
    <Company xmlns="http://schemas.microsoft.com/sharepoint/v3">TRANS-TASMAN RESOURCES LIMITED</Company>
    <FastTrackWebPage xmlns="3f9f7acc-4d99-40e6-b6e9-12f826063963" xsi:nil="true"/>
    <PRA xmlns="3f9f7acc-4d99-40e6-b6e9-12f826063963" xsi:nil="true"/>
    <FastTrackAppType xmlns="3f9f7acc-4d99-40e6-b6e9-12f826063963">Substantive Approval</FastTrackAppType>
    <date xmlns="2deeec1d-cb6f-4242-aff8-c2598d059fcc" xsi:nil="true"/>
    <FastTrackAppID xmlns="3f9f7acc-4d99-40e6-b6e9-12f826063963">FTAA-2504-1048</FastTrackAppID>
    <FastTrackAppTitle xmlns="3f9f7acc-4d99-40e6-b6e9-12f826063963">Taranaki VTM Project</FastTrackAppTitle>
    <FastTrackActs xmlns="3f9f7acc-4d99-40e6-b6e9-12f826063963">
      <Value>The Exclusive Economic Zone and Continental Shelf (Environmental Effects) Act 2012</Value>
    </FastTrackActs>
    <FastTrackTopic xmlns="3f9f7acc-4d99-40e6-b6e9-12f826063963" xsi:nil="true"/>
    <_dlc_DocId xmlns="5ae100dd-7238-47d4-864c-a888c323434e">EPANZ-1167831518-41091</_dlc_DocId>
    <_dlc_DocIdUrl xmlns="5ae100dd-7238-47d4-864c-a888c323434e">
      <Url>https://epaintune.sharepoint.com/sites/EPA/_layouts/15/DocIdRedir.aspx?ID=EPANZ-1167831518-41091</Url>
      <Description>EPANZ-1167831518-41091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FastTrack Document" ma:contentTypeID="0x010100E106A414AAFDB04FBE306619CD48353E002F0A2382F357314CA07B1E1FA9C121DE" ma:contentTypeVersion="27" ma:contentTypeDescription="" ma:contentTypeScope="" ma:versionID="21ae3e79b5728783d19ab13fc3532403">
  <xsd:schema xmlns:xsd="http://www.w3.org/2001/XMLSchema" xmlns:xs="http://www.w3.org/2001/XMLSchema" xmlns:p="http://schemas.microsoft.com/office/2006/metadata/properties" xmlns:ns1="http://schemas.microsoft.com/sharepoint/v3" xmlns:ns2="3f9f7acc-4d99-40e6-b6e9-12f826063963" xmlns:ns3="5ae100dd-7238-47d4-864c-a888c323434e" xmlns:ns4="2deeec1d-cb6f-4242-aff8-c2598d059fcc" targetNamespace="http://schemas.microsoft.com/office/2006/metadata/properties" ma:root="true" ma:fieldsID="24980821ddaff97f90051897abad9028" ns1:_="" ns2:_="" ns3:_="" ns4:_="">
    <xsd:import namespace="http://schemas.microsoft.com/sharepoint/v3"/>
    <xsd:import namespace="3f9f7acc-4d99-40e6-b6e9-12f826063963"/>
    <xsd:import namespace="5ae100dd-7238-47d4-864c-a888c323434e"/>
    <xsd:import namespace="2deeec1d-cb6f-4242-aff8-c2598d059fcc"/>
    <xsd:element name="properties">
      <xsd:complexType>
        <xsd:sequence>
          <xsd:element name="documentManagement">
            <xsd:complexType>
              <xsd:all>
                <xsd:element ref="ns2:FastTrackTopic" minOccurs="0"/>
                <xsd:element ref="ns2:FastTrackWebPage" minOccurs="0"/>
                <xsd:element ref="ns2:PRA" minOccurs="0"/>
                <xsd:element ref="ns2:FastTrackAppID" minOccurs="0"/>
                <xsd:element ref="ns2:FastTrackAppTitle" minOccurs="0"/>
                <xsd:element ref="ns2:FastTrackAppType" minOccurs="0"/>
                <xsd:element ref="ns1:Company" minOccurs="0"/>
                <xsd:element ref="ns2:FastTrackActs" minOccurs="0"/>
                <xsd:element ref="ns3:_dlc_DocIdPersistId" minOccurs="0"/>
                <xsd:element ref="ns3:_dlc_DocId" minOccurs="0"/>
                <xsd:element ref="ns3:_dlc_DocIdUrl" minOccurs="0"/>
                <xsd:element ref="ns4:MediaServiceMetadata" minOccurs="0"/>
                <xsd:element ref="ns4:MediaServiceFastMetadata" minOccurs="0"/>
                <xsd:element ref="ns4:MediaServiceSearchProperties" minOccurs="0"/>
                <xsd:element ref="ns4:MediaServiceObjectDetectorVersions" minOccurs="0"/>
                <xsd:element ref="ns4:lcf76f155ced4ddcb4097134ff3c332f" minOccurs="0"/>
                <xsd:element ref="ns3:TaxCatchAll" minOccurs="0"/>
                <xsd:element ref="ns4:MediaServiceDateTaken" minOccurs="0"/>
                <xsd:element ref="ns4:MediaServiceGenerationTime" minOccurs="0"/>
                <xsd:element ref="ns4:MediaServiceEventHashCode" minOccurs="0"/>
                <xsd:element ref="ns4:MediaServiceOCR" minOccurs="0"/>
                <xsd:element ref="ns4:dat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any" ma:index="8" nillable="true" ma:displayName="Company" ma:internalName="Compan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9f7acc-4d99-40e6-b6e9-12f826063963" elementFormDefault="qualified">
    <xsd:import namespace="http://schemas.microsoft.com/office/2006/documentManagement/types"/>
    <xsd:import namespace="http://schemas.microsoft.com/office/infopath/2007/PartnerControls"/>
    <xsd:element name="FastTrackTopic" ma:index="2" nillable="true" ma:displayName="Fast Track Topic" ma:format="Dropdown" ma:internalName="FastTrackTopic">
      <xsd:simpleType>
        <xsd:restriction base="dms:Choice">
          <xsd:enumeration value="Contract Management"/>
          <xsd:enumeration value="Project Planning"/>
          <xsd:enumeration value="Close Out"/>
          <xsd:enumeration value="Applicant Communication"/>
          <xsd:enumeration value="Redacted Application Documents"/>
          <xsd:enumeration value="Media and General Communications"/>
          <xsd:enumeration value="Local Authority Communication"/>
          <xsd:enumeration value="Application Documents"/>
          <xsd:enumeration value="Complete Assessment"/>
          <xsd:enumeration value="Government Agency Communication"/>
          <xsd:enumeration value="Expert Panel Communication"/>
          <xsd:enumeration value="Media and General Communications"/>
          <xsd:enumeration value="Identification of Parties"/>
          <xsd:enumeration value="Comments from Parties"/>
          <xsd:enumeration value="Process Updates"/>
          <xsd:enumeration value="Invitation for Comment"/>
          <xsd:enumeration value="Local Authority Communication"/>
          <xsd:enumeration value="Government Agency Communication"/>
          <xsd:enumeration value="Expert Panel Communication"/>
          <xsd:enumeration value="Applicant Communication"/>
          <xsd:enumeration value="unsolicited communication"/>
          <xsd:enumeration value="Contractor Payments"/>
          <xsd:enumeration value="Cost Objections"/>
          <xsd:enumeration value="Project Finance"/>
          <xsd:enumeration value="Expert Panel Payments"/>
          <xsd:enumeration value="Applicant Cost Recovery"/>
          <xsd:enumeration value="Other Payments"/>
          <xsd:enumeration value="Internal Communication"/>
          <xsd:enumeration value="Local Authority Communication"/>
          <xsd:enumeration value="Further Information Requests"/>
          <xsd:enumeration value="Draft Application"/>
          <xsd:enumeration value="Applicant Communication"/>
          <xsd:enumeration value="Government Agency Communication"/>
          <xsd:enumeration value="Final Decision"/>
          <xsd:enumeration value="Applicant Communication"/>
          <xsd:enumeration value="Expert Panel Communication"/>
          <xsd:enumeration value="Draft Conditions"/>
          <xsd:enumeration value="Decision Release"/>
          <xsd:enumeration value="Draft Decision"/>
          <xsd:enumeration value="Resource consent, designation and certificate of compliance"/>
          <xsd:enumeration value="Media and General Communications"/>
          <xsd:enumeration value="Communication with Parties"/>
          <xsd:enumeration value="EPA Advice"/>
          <xsd:enumeration value="Local Authority Advice"/>
          <xsd:enumeration value="Decision and Appeal"/>
          <xsd:enumeration value="Reports and Advice"/>
          <xsd:enumeration value="Panel Correspondence"/>
          <xsd:enumeration value="Invited Comments"/>
          <xsd:enumeration value="Redacted Application Documents"/>
          <xsd:enumeration value="Government Agency Communication"/>
          <xsd:enumeration value="Applicant Communication"/>
          <xsd:enumeration value="Communication with Parties"/>
          <xsd:enumeration value="Local Authority Communication"/>
          <xsd:enumeration value="Expert Panel Communication"/>
          <xsd:enumeration value="Applicant Communication"/>
          <xsd:enumeration value="Further Information Requests"/>
          <xsd:enumeration value="Local Authority Communication"/>
          <xsd:enumeration value="Communication with Parties"/>
          <xsd:enumeration value="Government Agency Communication"/>
          <xsd:enumeration value="Expert reports and advice"/>
          <xsd:enumeration value="Local Authority Report and Advice"/>
          <xsd:enumeration value="Expert Panel Communication"/>
          <xsd:enumeration value="Applicant Communication"/>
          <xsd:enumeration value="Expert Panel Communication"/>
          <xsd:enumeration value="Communication with Parties"/>
          <xsd:enumeration value="Media and General Communications"/>
          <xsd:enumeration value="Iwi Authority Communication"/>
          <xsd:enumeration value="Appointments"/>
          <xsd:enumeration value="COI Register"/>
          <xsd:enumeration value="Register of Commissioners"/>
          <xsd:enumeration value="Local Authority Communication"/>
          <xsd:enumeration value="Convener Communication"/>
          <xsd:enumeration value="Government Agency Communication"/>
          <xsd:enumeration value="Pre-Hearing"/>
          <xsd:enumeration value="Media and General Communications"/>
          <xsd:enumeration value="Evidence"/>
          <xsd:enumeration value="Documents Presented at Hearing"/>
          <xsd:enumeration value="Applicant Communication"/>
          <xsd:enumeration value="Contractor Communication"/>
          <xsd:enumeration value="Government Agency Communication"/>
          <xsd:enumeration value="Hearing Operations"/>
          <xsd:enumeration value="Hearing Schedule"/>
          <xsd:enumeration value="Transcript and Recordings and Proceedings"/>
          <xsd:enumeration value="Internal Communication"/>
          <xsd:enumeration value="Communication with Parties"/>
          <xsd:enumeration value="Internal Communication"/>
          <xsd:enumeration value="Appeals"/>
          <xsd:enumeration value="Communication with Parties"/>
          <xsd:enumeration value="Applicant Communication"/>
          <xsd:enumeration value="Local Authority Communication"/>
          <xsd:enumeration value="Media and General Communications"/>
          <xsd:enumeration value="COI Register"/>
          <xsd:enumeration value="Travel and Accommodation"/>
          <xsd:enumeration value="Expert Panel Issued Documents"/>
          <xsd:enumeration value="Government Agency Communication"/>
          <xsd:enumeration value="Meetings"/>
          <xsd:enumeration value="Administration"/>
          <xsd:enumeration value="Applicant"/>
          <xsd:enumeration value="Panel Members"/>
          <xsd:enumeration value="Contractor Communication"/>
          <xsd:enumeration value="Local Authority Communication"/>
          <xsd:enumeration value="Expert Panel Communication"/>
          <xsd:enumeration value="Internal Communication"/>
          <xsd:enumeration value="Applicant Communication"/>
          <xsd:enumeration value="Communication with Parties"/>
          <xsd:enumeration value="Evidence"/>
          <xsd:enumeration value="Hearing Planning"/>
        </xsd:restriction>
      </xsd:simpleType>
    </xsd:element>
    <xsd:element name="FastTrackWebPage" ma:index="3" nillable="true" ma:displayName="Fast Track Web Page" ma:format="Dropdown" ma:internalName="FastTrackWebPage">
      <xsd:simpleType>
        <xsd:restriction base="dms:Choice">
          <xsd:enumeration value="Application"/>
          <xsd:enumeration value="Comments from invited parties"/>
          <xsd:enumeration value="Correspondence to and from the panel"/>
          <xsd:enumeration value="Expert Panel"/>
          <xsd:enumeration value="Draft conditions"/>
          <xsd:enumeration value="Reports and advice"/>
          <xsd:enumeration value="Decision notice"/>
          <xsd:enumeration value="Hearing"/>
          <xsd:enumeration value="Appeal"/>
          <xsd:enumeration value="Appeal - Expert conferencing"/>
          <xsd:enumeration value="Applicant Responses"/>
        </xsd:restriction>
      </xsd:simpleType>
    </xsd:element>
    <xsd:element name="PRA" ma:index="4" nillable="true" ma:displayName="PRA" ma:internalName="PRA">
      <xsd:simpleType>
        <xsd:restriction base="dms:Text">
          <xsd:maxLength value="255"/>
        </xsd:restriction>
      </xsd:simpleType>
    </xsd:element>
    <xsd:element name="FastTrackAppID" ma:index="5" nillable="true" ma:displayName="Unique Project ID" ma:internalName="FastTrackAppID">
      <xsd:simpleType>
        <xsd:restriction base="dms:Text">
          <xsd:maxLength value="255"/>
        </xsd:restriction>
      </xsd:simpleType>
    </xsd:element>
    <xsd:element name="FastTrackAppTitle" ma:index="6" nillable="true" ma:displayName="Project Name/Title" ma:internalName="FastTrackAppTitle">
      <xsd:simpleType>
        <xsd:restriction base="dms:Text">
          <xsd:maxLength value="255"/>
        </xsd:restriction>
      </xsd:simpleType>
    </xsd:element>
    <xsd:element name="FastTrackAppType" ma:index="7" nillable="true" ma:displayName="Application Type" ma:format="Dropdown" ma:internalName="FastTrackAppType">
      <xsd:simpleType>
        <xsd:restriction base="dms:Choice">
          <xsd:enumeration value="Referral"/>
          <xsd:enumeration value="Substantive"/>
        </xsd:restriction>
      </xsd:simpleType>
    </xsd:element>
    <xsd:element name="FastTrackActs" ma:index="9" nillable="true" ma:displayName="Fast Track Acts" ma:internalName="FastTrackActs">
      <xsd:complexType>
        <xsd:complexContent>
          <xsd:extension base="dms:MultiChoice">
            <xsd:sequence>
              <xsd:element name="Value" maxOccurs="unbounded" minOccurs="0" nillable="true">
                <xsd:simpleType>
                  <xsd:restriction base="dms:Choice">
                    <xsd:enumeration value="Resource Management Act 1991"/>
                    <xsd:enumeration value="Resource Management Act 1991 - Notice of Requirement"/>
                    <xsd:enumeration value="Heritage New Zealand Pouhere Taonga Act 2014"/>
                    <xsd:enumeration value="The Wildlife Act 1953"/>
                    <xsd:enumeration value="The Conservation Act 1987"/>
                    <xsd:enumeration value="The Reserves Act 1977"/>
                    <xsd:enumeration value="The Exclusive Economic Zone and Continental Shelf (Environmental Effects) Act 2012"/>
                    <xsd:enumeration value="The Crown Minerals Act 1991"/>
                    <xsd:enumeration value="The Fisheries Act 1996"/>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e100dd-7238-47d4-864c-a888c323434e" elementFormDefault="qualified">
    <xsd:import namespace="http://schemas.microsoft.com/office/2006/documentManagement/types"/>
    <xsd:import namespace="http://schemas.microsoft.com/office/infopath/2007/PartnerControls"/>
    <xsd:element name="_dlc_DocIdPersistId" ma:index="16" nillable="true" ma:displayName="Persist ID" ma:description="Keep ID on add." ma:hidden="true" ma:internalName="_dlc_DocIdPersistId" ma:readOnly="true">
      <xsd:simpleType>
        <xsd:restriction base="dms:Boolea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5" nillable="true" ma:displayName="Taxonomy Catch All Column" ma:hidden="true" ma:list="{6332c9e0-a3cb-41c5-b68a-59db140cf3a4}" ma:internalName="TaxCatchAll" ma:showField="CatchAllData" ma:web="5ae100dd-7238-47d4-864c-a888c32343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eeec1d-cb6f-4242-aff8-c2598d059fcc"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12b3a59-6397-4d15-930a-dc7894fa5f46"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date" ma:index="30" nillable="true" ma:displayName="date" ma:format="DateOnly" ma:internalName="date">
      <xsd:simpleType>
        <xsd:restriction base="dms:DateTime"/>
      </xsd:simpleType>
    </xsd:element>
    <xsd:element name="MediaLengthInSeconds" ma:index="31" nillable="true" ma:displayName="MediaLengthInSeconds" ma:hidden="true" ma:internalName="MediaLengthInSeconds" ma:readOnly="true">
      <xsd:simpleType>
        <xsd:restriction base="dms:Unknown"/>
      </xsd:simpleType>
    </xsd:element>
    <xsd:element name="MediaServiceLocation" ma:index="3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B90666-8B67-41D5-9A10-0106792E60EE}">
  <ds:schemaRefs>
    <ds:schemaRef ds:uri="http://schemas.microsoft.com/sharepoint/v3/contenttype/forms"/>
  </ds:schemaRefs>
</ds:datastoreItem>
</file>

<file path=customXml/itemProps2.xml><?xml version="1.0" encoding="utf-8"?>
<ds:datastoreItem xmlns:ds="http://schemas.openxmlformats.org/officeDocument/2006/customXml" ds:itemID="{6F22639B-B516-4084-B4C1-8F550640ABAD}">
  <ds:schemaRefs>
    <ds:schemaRef ds:uri="http://schemas.microsoft.com/office/2006/metadata/properties"/>
    <ds:schemaRef ds:uri="http://schemas.microsoft.com/office/infopath/2007/PartnerControls"/>
    <ds:schemaRef ds:uri="7fd5feb7-2c53-4800-87dd-7b1f71c9775b"/>
    <ds:schemaRef ds:uri="6172a104-7b0b-4481-a4b4-2fcf047608fa"/>
    <ds:schemaRef ds:uri="2deeec1d-cb6f-4242-aff8-c2598d059fcc"/>
    <ds:schemaRef ds:uri="5ae100dd-7238-47d4-864c-a888c323434e"/>
    <ds:schemaRef ds:uri="http://schemas.microsoft.com/sharepoint/v3"/>
    <ds:schemaRef ds:uri="3f9f7acc-4d99-40e6-b6e9-12f826063963"/>
  </ds:schemaRefs>
</ds:datastoreItem>
</file>

<file path=customXml/itemProps3.xml><?xml version="1.0" encoding="utf-8"?>
<ds:datastoreItem xmlns:ds="http://schemas.openxmlformats.org/officeDocument/2006/customXml" ds:itemID="{1802A30A-FCED-4350-AAF5-973EDD7E4C8A}">
  <ds:schemaRefs>
    <ds:schemaRef ds:uri="http://schemas.microsoft.com/sharepoint/events"/>
  </ds:schemaRefs>
</ds:datastoreItem>
</file>

<file path=customXml/itemProps4.xml><?xml version="1.0" encoding="utf-8"?>
<ds:datastoreItem xmlns:ds="http://schemas.openxmlformats.org/officeDocument/2006/customXml" ds:itemID="{025A69AD-92AA-464A-B504-6C48D28AF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9f7acc-4d99-40e6-b6e9-12f826063963"/>
    <ds:schemaRef ds:uri="5ae100dd-7238-47d4-864c-a888c323434e"/>
    <ds:schemaRef ds:uri="2deeec1d-cb6f-4242-aff8-c2598d059f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462</TotalTime>
  <Words>1169</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Black</vt:lpstr>
      <vt:lpstr>Aptos ExtraBold</vt:lpstr>
      <vt:lpstr>Arial</vt:lpstr>
      <vt:lpstr>Calibri</vt:lpstr>
      <vt:lpstr>Gill Sans MT</vt:lpstr>
      <vt:lpstr>Gallery</vt:lpstr>
      <vt:lpstr>    Ngāti Ruanui </vt:lpstr>
      <vt:lpstr>Ko Aotea te waka  Ko Turi te tangata ki runga Ko Taranaki te maunga  Ko Waingongoro te awa  Ko Ngāti Ruanui te iwi</vt:lpstr>
      <vt:lpstr>Overview</vt:lpstr>
      <vt:lpstr>Haimona Maruera</vt:lpstr>
      <vt:lpstr>Haimona Maruera</vt:lpstr>
      <vt:lpstr>Haimona Maruera</vt:lpstr>
      <vt:lpstr>Haimona Maruera</vt:lpstr>
      <vt:lpstr>Ngāti Ruanui </vt:lpstr>
      <vt:lpstr>Haimona Maruera</vt:lpstr>
      <vt:lpstr>Graham Young</vt:lpstr>
      <vt:lpstr>Graham Young </vt:lpstr>
      <vt:lpstr>Graham Young </vt:lpstr>
      <vt:lpstr>Graham Young </vt:lpstr>
      <vt:lpstr>Graham Young </vt:lpstr>
      <vt:lpstr>Graham Young </vt:lpstr>
      <vt:lpstr>Requests For Information (Minute 9)</vt:lpstr>
      <vt:lpstr>Justine Inns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 Aotea te waka  Ko Turi te tangata ki runga  Ko Taranaki te maunga  Ko Waingongoro te awa  Ko Ngāti Ruanui te iwi</dc:title>
  <dc:creator>Justine Inns | Ocean Law</dc:creator>
  <cp:lastModifiedBy>Christina Smits</cp:lastModifiedBy>
  <cp:revision>9</cp:revision>
  <dcterms:created xsi:type="dcterms:W3CDTF">2025-10-16T03:00:55Z</dcterms:created>
  <dcterms:modified xsi:type="dcterms:W3CDTF">2025-10-21T01:51:59Z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F_DM_DESCRIPTION">
    <vt:lpwstr/>
  </property>
  <property fmtid="{D5CDD505-2E9C-101B-9397-08002B2CF9AE}" pid="3" name="DEF_DM_TYPE">
    <vt:lpwstr/>
  </property>
  <property fmtid="{D5CDD505-2E9C-101B-9397-08002B2CF9AE}" pid="4" name="DM_MATTER">
    <vt:lpwstr>896.07</vt:lpwstr>
  </property>
  <property fmtid="{D5CDD505-2E9C-101B-9397-08002B2CF9AE}" pid="5" name="DM_CLIENT">
    <vt:lpwstr>896</vt:lpwstr>
  </property>
  <property fmtid="{D5CDD505-2E9C-101B-9397-08002B2CF9AE}" pid="6" name="DM_AUTHOR">
    <vt:lpwstr>JI</vt:lpwstr>
  </property>
  <property fmtid="{D5CDD505-2E9C-101B-9397-08002B2CF9AE}" pid="7" name="DM_OPERATOR">
    <vt:lpwstr>JI</vt:lpwstr>
  </property>
  <property fmtid="{D5CDD505-2E9C-101B-9397-08002B2CF9AE}" pid="8" name="DM_DESCRIPTION">
    <vt:lpwstr>Ngati Ruanui PowerPoint for Panel Conference 20102025</vt:lpwstr>
  </property>
  <property fmtid="{D5CDD505-2E9C-101B-9397-08002B2CF9AE}" pid="9" name="DM_PRECEDENT">
    <vt:lpwstr/>
  </property>
  <property fmtid="{D5CDD505-2E9C-101B-9397-08002B2CF9AE}" pid="10" name="DM_INSERTFOOTER">
    <vt:i4>1</vt:i4>
  </property>
  <property fmtid="{D5CDD505-2E9C-101B-9397-08002B2CF9AE}" pid="11" name="DM_FOOTER1STPAGE">
    <vt:i4>1</vt:i4>
  </property>
  <property fmtid="{D5CDD505-2E9C-101B-9397-08002B2CF9AE}" pid="12" name="DM_PROMPTFORVERSION">
    <vt:i4>0</vt:i4>
  </property>
  <property fmtid="{D5CDD505-2E9C-101B-9397-08002B2CF9AE}" pid="13" name="DM_VERSION">
    <vt:i4>0</vt:i4>
  </property>
  <property fmtid="{D5CDD505-2E9C-101B-9397-08002B2CF9AE}" pid="14" name="DM_DISPFILENAMEINFOOTER">
    <vt:lpwstr>896_896.07_108.pptx</vt:lpwstr>
  </property>
  <property fmtid="{D5CDD505-2E9C-101B-9397-08002B2CF9AE}" pid="15" name="DM_PHONEBOOK">
    <vt:lpwstr>Te Runanga o Ngati Ruanui Trust</vt:lpwstr>
  </property>
  <property fmtid="{D5CDD505-2E9C-101B-9397-08002B2CF9AE}" pid="16" name="DM_YEAR">
    <vt:i4>2023</vt:i4>
  </property>
  <property fmtid="{D5CDD505-2E9C-101B-9397-08002B2CF9AE}" pid="17" name="DM_DISPVERSIONINFOOTER">
    <vt:i4>0</vt:i4>
  </property>
  <property fmtid="{D5CDD505-2E9C-101B-9397-08002B2CF9AE}" pid="18" name="DM_AFTYDOCID">
    <vt:i4>247818</vt:i4>
  </property>
  <property fmtid="{D5CDD505-2E9C-101B-9397-08002B2CF9AE}" pid="19" name="MSIP_Label_f7b60014-6b48-4aba-bb31-70118f2526a7_Enabled">
    <vt:lpwstr>true</vt:lpwstr>
  </property>
  <property fmtid="{D5CDD505-2E9C-101B-9397-08002B2CF9AE}" pid="20" name="MSIP_Label_f7b60014-6b48-4aba-bb31-70118f2526a7_SetDate">
    <vt:lpwstr>2025-10-16T10:16:48Z</vt:lpwstr>
  </property>
  <property fmtid="{D5CDD505-2E9C-101B-9397-08002B2CF9AE}" pid="21" name="MSIP_Label_f7b60014-6b48-4aba-bb31-70118f2526a7_Method">
    <vt:lpwstr>Standard</vt:lpwstr>
  </property>
  <property fmtid="{D5CDD505-2E9C-101B-9397-08002B2CF9AE}" pid="22" name="MSIP_Label_f7b60014-6b48-4aba-bb31-70118f2526a7_Name">
    <vt:lpwstr>Unclassified</vt:lpwstr>
  </property>
  <property fmtid="{D5CDD505-2E9C-101B-9397-08002B2CF9AE}" pid="23" name="MSIP_Label_f7b60014-6b48-4aba-bb31-70118f2526a7_SiteId">
    <vt:lpwstr>da307eb8-c4f5-4e99-a36b-7c57351095fa</vt:lpwstr>
  </property>
  <property fmtid="{D5CDD505-2E9C-101B-9397-08002B2CF9AE}" pid="24" name="MSIP_Label_f7b60014-6b48-4aba-bb31-70118f2526a7_ActionId">
    <vt:lpwstr>9441a585-74f0-4d8f-bec5-0c6a90ba077f</vt:lpwstr>
  </property>
  <property fmtid="{D5CDD505-2E9C-101B-9397-08002B2CF9AE}" pid="25" name="MSIP_Label_f7b60014-6b48-4aba-bb31-70118f2526a7_ContentBits">
    <vt:lpwstr>0</vt:lpwstr>
  </property>
  <property fmtid="{D5CDD505-2E9C-101B-9397-08002B2CF9AE}" pid="26" name="MSIP_Label_f7b60014-6b48-4aba-bb31-70118f2526a7_Tag">
    <vt:lpwstr>10, 3, 0, 1</vt:lpwstr>
  </property>
  <property fmtid="{D5CDD505-2E9C-101B-9397-08002B2CF9AE}" pid="27" name="ContentTypeId">
    <vt:lpwstr>0x010100E106A414AAFDB04FBE306619CD48353E002F0A2382F357314CA07B1E1FA9C121DE</vt:lpwstr>
  </property>
  <property fmtid="{D5CDD505-2E9C-101B-9397-08002B2CF9AE}" pid="28" name="MediaServiceImageTags">
    <vt:lpwstr/>
  </property>
  <property fmtid="{D5CDD505-2E9C-101B-9397-08002B2CF9AE}" pid="29" name="_dlc_DocIdItemGuid">
    <vt:lpwstr>69dbfba4-a04c-4146-8699-a6a65239b7eb</vt:lpwstr>
  </property>
</Properties>
</file>