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2.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3.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notesSlides/notesSlide4.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5"/>
  </p:sldMasterIdLst>
  <p:notesMasterIdLst>
    <p:notesMasterId r:id="rId12"/>
  </p:notesMasterIdLst>
  <p:handoutMasterIdLst>
    <p:handoutMasterId r:id="rId13"/>
  </p:handoutMasterIdLst>
  <p:sldIdLst>
    <p:sldId id="1723" r:id="rId6"/>
    <p:sldId id="8498" r:id="rId7"/>
    <p:sldId id="8503" r:id="rId8"/>
    <p:sldId id="8502" r:id="rId9"/>
    <p:sldId id="8501" r:id="rId10"/>
    <p:sldId id="8500" r:id="rId11"/>
  </p:sldIdLst>
  <p:sldSz cx="9906000" cy="6858000" type="A4"/>
  <p:notesSz cx="6802438" cy="9934575"/>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0ADDDA-9072-4620-BBD2-2A8A82C2060B}">
          <p14:sldIdLst>
            <p14:sldId id="1723"/>
            <p14:sldId id="8498"/>
            <p14:sldId id="8503"/>
            <p14:sldId id="8502"/>
            <p14:sldId id="8501"/>
            <p14:sldId id="8500"/>
          </p14:sldIdLst>
        </p14:section>
      </p14:sectionLst>
    </p:ext>
    <p:ext uri="{EFAFB233-063F-42B5-8137-9DF3F51BA10A}">
      <p15:sldGuideLst xmlns:p15="http://schemas.microsoft.com/office/powerpoint/2012/main">
        <p15:guide id="1" orient="horz" pos="709" userDrawn="1">
          <p15:clr>
            <a:srgbClr val="A4A3A4"/>
          </p15:clr>
        </p15:guide>
        <p15:guide id="2" pos="1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per Stöckel" initials="KAS" lastIdx="1" clrIdx="0">
    <p:extLst>
      <p:ext uri="{19B8F6BF-5375-455C-9EA6-DF929625EA0E}">
        <p15:presenceInfo xmlns:p15="http://schemas.microsoft.com/office/powerpoint/2012/main" userId="Kasper Stöckel" providerId="None"/>
      </p:ext>
    </p:extLst>
  </p:cmAuthor>
  <p:cmAuthor id="2" name="Trine Hoffmann Sørensen" initials="THS" lastIdx="3" clrIdx="1">
    <p:extLst>
      <p:ext uri="{19B8F6BF-5375-455C-9EA6-DF929625EA0E}">
        <p15:presenceInfo xmlns:p15="http://schemas.microsoft.com/office/powerpoint/2012/main" userId="S-1-5-21-972380256-2909493186-1505749865-2787" providerId="AD"/>
      </p:ext>
    </p:extLst>
  </p:cmAuthor>
  <p:cmAuthor id="3" name="David Yoo" initials="DY" lastIdx="37" clrIdx="2">
    <p:extLst>
      <p:ext uri="{19B8F6BF-5375-455C-9EA6-DF929625EA0E}">
        <p15:presenceInfo xmlns:p15="http://schemas.microsoft.com/office/powerpoint/2012/main" userId="S-1-5-21-972380256-2909493186-1505749865-2414" providerId="AD"/>
      </p:ext>
    </p:extLst>
  </p:cmAuthor>
  <p:cmAuthor id="4" name="Henrik Scheinemann" initials="HS" lastIdx="6" clrIdx="3">
    <p:extLst>
      <p:ext uri="{19B8F6BF-5375-455C-9EA6-DF929625EA0E}">
        <p15:presenceInfo xmlns:p15="http://schemas.microsoft.com/office/powerpoint/2012/main" userId="S::hsc@cop.dk::b85d6094-4ff2-4562-a9fb-09feb0265905" providerId="AD"/>
      </p:ext>
    </p:extLst>
  </p:cmAuthor>
  <p:cmAuthor id="5" name="Nicholai Lassen" initials="NL" lastIdx="2" clrIdx="4">
    <p:extLst>
      <p:ext uri="{19B8F6BF-5375-455C-9EA6-DF929625EA0E}">
        <p15:presenceInfo xmlns:p15="http://schemas.microsoft.com/office/powerpoint/2012/main" userId="S::nla@cop.dk::5ee5bb30-338d-4a28-87a8-41bebf177e4a" providerId="AD"/>
      </p:ext>
    </p:extLst>
  </p:cmAuthor>
  <p:cmAuthor id="6" name="David Yoo" initials="DY [2]" lastIdx="35" clrIdx="5">
    <p:extLst>
      <p:ext uri="{19B8F6BF-5375-455C-9EA6-DF929625EA0E}">
        <p15:presenceInfo xmlns:p15="http://schemas.microsoft.com/office/powerpoint/2012/main" userId="S::yoo@cop.dk::6c9817e5-3ac2-4757-8edc-2034246a3e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C3D2"/>
    <a:srgbClr val="557D9B"/>
    <a:srgbClr val="FFC000"/>
    <a:srgbClr val="EDF1F4"/>
    <a:srgbClr val="ABCCE1"/>
    <a:srgbClr val="73AACD"/>
    <a:srgbClr val="BDD7F0"/>
    <a:srgbClr val="004F71"/>
    <a:srgbClr val="A1A1A1"/>
    <a:srgbClr val="CE18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4" autoAdjust="0"/>
    <p:restoredTop sz="90194" autoAdjust="0"/>
  </p:normalViewPr>
  <p:slideViewPr>
    <p:cSldViewPr snapToGrid="0">
      <p:cViewPr varScale="1">
        <p:scale>
          <a:sx n="96" d="100"/>
          <a:sy n="96" d="100"/>
        </p:scale>
        <p:origin x="2076" y="84"/>
      </p:cViewPr>
      <p:guideLst>
        <p:guide orient="horz" pos="709"/>
        <p:guide pos="172"/>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75" d="100"/>
          <a:sy n="75"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7724" cy="498454"/>
          </a:xfrm>
          <a:prstGeom prst="rect">
            <a:avLst/>
          </a:prstGeom>
        </p:spPr>
        <p:txBody>
          <a:bodyPr vert="horz" lIns="92240" tIns="46115" rIns="92240" bIns="46115" rtlCol="0"/>
          <a:lstStyle>
            <a:lvl1pPr algn="l">
              <a:defRPr sz="1200"/>
            </a:lvl1pPr>
          </a:lstStyle>
          <a:p>
            <a:endParaRPr lang="da-DK"/>
          </a:p>
        </p:txBody>
      </p:sp>
      <p:sp>
        <p:nvSpPr>
          <p:cNvPr id="3" name="Date Placeholder 2"/>
          <p:cNvSpPr>
            <a:spLocks noGrp="1"/>
          </p:cNvSpPr>
          <p:nvPr>
            <p:ph type="dt" sz="quarter" idx="1"/>
          </p:nvPr>
        </p:nvSpPr>
        <p:spPr>
          <a:xfrm>
            <a:off x="3853141" y="1"/>
            <a:ext cx="2947724" cy="498454"/>
          </a:xfrm>
          <a:prstGeom prst="rect">
            <a:avLst/>
          </a:prstGeom>
        </p:spPr>
        <p:txBody>
          <a:bodyPr vert="horz" lIns="92240" tIns="46115" rIns="92240" bIns="46115" rtlCol="0"/>
          <a:lstStyle>
            <a:lvl1pPr algn="r">
              <a:defRPr sz="1200"/>
            </a:lvl1pPr>
          </a:lstStyle>
          <a:p>
            <a:fld id="{1AA07753-9CA4-45BD-9287-5055B0F8F2FB}" type="datetimeFigureOut">
              <a:rPr lang="da-DK" smtClean="0"/>
              <a:t>21-10-2025</a:t>
            </a:fld>
            <a:endParaRPr lang="da-DK"/>
          </a:p>
        </p:txBody>
      </p:sp>
      <p:sp>
        <p:nvSpPr>
          <p:cNvPr id="4" name="Footer Placeholder 3"/>
          <p:cNvSpPr>
            <a:spLocks noGrp="1"/>
          </p:cNvSpPr>
          <p:nvPr>
            <p:ph type="ftr" sz="quarter" idx="2"/>
          </p:nvPr>
        </p:nvSpPr>
        <p:spPr>
          <a:xfrm>
            <a:off x="0" y="9436123"/>
            <a:ext cx="2947724" cy="498452"/>
          </a:xfrm>
          <a:prstGeom prst="rect">
            <a:avLst/>
          </a:prstGeom>
        </p:spPr>
        <p:txBody>
          <a:bodyPr vert="horz" lIns="92240" tIns="46115" rIns="92240" bIns="46115" rtlCol="0" anchor="b"/>
          <a:lstStyle>
            <a:lvl1pPr algn="l">
              <a:defRPr sz="1200"/>
            </a:lvl1pPr>
          </a:lstStyle>
          <a:p>
            <a:endParaRPr lang="da-DK"/>
          </a:p>
        </p:txBody>
      </p:sp>
      <p:sp>
        <p:nvSpPr>
          <p:cNvPr id="5" name="Slide Number Placeholder 4"/>
          <p:cNvSpPr>
            <a:spLocks noGrp="1"/>
          </p:cNvSpPr>
          <p:nvPr>
            <p:ph type="sldNum" sz="quarter" idx="3"/>
          </p:nvPr>
        </p:nvSpPr>
        <p:spPr>
          <a:xfrm>
            <a:off x="3853141" y="9436123"/>
            <a:ext cx="2947724" cy="498452"/>
          </a:xfrm>
          <a:prstGeom prst="rect">
            <a:avLst/>
          </a:prstGeom>
        </p:spPr>
        <p:txBody>
          <a:bodyPr vert="horz" lIns="92240" tIns="46115" rIns="92240" bIns="46115" rtlCol="0" anchor="b"/>
          <a:lstStyle>
            <a:lvl1pPr algn="r">
              <a:defRPr sz="1200"/>
            </a:lvl1pPr>
          </a:lstStyle>
          <a:p>
            <a:fld id="{0F86176E-4FDD-453B-9D53-3E730C45116D}" type="slidenum">
              <a:rPr lang="da-DK" smtClean="0"/>
              <a:t>‹#›</a:t>
            </a:fld>
            <a:endParaRPr lang="da-DK"/>
          </a:p>
        </p:txBody>
      </p:sp>
    </p:spTree>
    <p:extLst>
      <p:ext uri="{BB962C8B-B14F-4D97-AF65-F5344CB8AC3E}">
        <p14:creationId xmlns:p14="http://schemas.microsoft.com/office/powerpoint/2010/main" val="622188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7724" cy="498454"/>
          </a:xfrm>
          <a:prstGeom prst="rect">
            <a:avLst/>
          </a:prstGeom>
        </p:spPr>
        <p:txBody>
          <a:bodyPr vert="horz" lIns="92240" tIns="46115" rIns="92240" bIns="46115" rtlCol="0"/>
          <a:lstStyle>
            <a:lvl1pPr algn="l">
              <a:defRPr sz="1200"/>
            </a:lvl1pPr>
          </a:lstStyle>
          <a:p>
            <a:endParaRPr lang="en-GB"/>
          </a:p>
        </p:txBody>
      </p:sp>
      <p:sp>
        <p:nvSpPr>
          <p:cNvPr id="3" name="Date Placeholder 2"/>
          <p:cNvSpPr>
            <a:spLocks noGrp="1"/>
          </p:cNvSpPr>
          <p:nvPr>
            <p:ph type="dt" idx="1"/>
          </p:nvPr>
        </p:nvSpPr>
        <p:spPr>
          <a:xfrm>
            <a:off x="3853141" y="1"/>
            <a:ext cx="2947724" cy="498454"/>
          </a:xfrm>
          <a:prstGeom prst="rect">
            <a:avLst/>
          </a:prstGeom>
        </p:spPr>
        <p:txBody>
          <a:bodyPr vert="horz" lIns="92240" tIns="46115" rIns="92240" bIns="46115" rtlCol="0"/>
          <a:lstStyle>
            <a:lvl1pPr algn="r">
              <a:defRPr sz="1200"/>
            </a:lvl1pPr>
          </a:lstStyle>
          <a:p>
            <a:fld id="{4519815E-CBA1-47DC-8534-C5F410504820}" type="datetimeFigureOut">
              <a:rPr lang="en-GB" smtClean="0"/>
              <a:t>21/10/2025</a:t>
            </a:fld>
            <a:endParaRPr lang="en-GB"/>
          </a:p>
        </p:txBody>
      </p:sp>
      <p:sp>
        <p:nvSpPr>
          <p:cNvPr id="4" name="Slide Image Placeholder 3"/>
          <p:cNvSpPr>
            <a:spLocks noGrp="1" noRot="1" noChangeAspect="1"/>
          </p:cNvSpPr>
          <p:nvPr>
            <p:ph type="sldImg" idx="2"/>
          </p:nvPr>
        </p:nvSpPr>
        <p:spPr>
          <a:xfrm>
            <a:off x="981075" y="1243013"/>
            <a:ext cx="4840288" cy="3352800"/>
          </a:xfrm>
          <a:prstGeom prst="rect">
            <a:avLst/>
          </a:prstGeom>
          <a:noFill/>
          <a:ln w="12700">
            <a:solidFill>
              <a:prstClr val="black"/>
            </a:solidFill>
          </a:ln>
        </p:spPr>
        <p:txBody>
          <a:bodyPr vert="horz" lIns="92240" tIns="46115" rIns="92240" bIns="46115" rtlCol="0" anchor="ctr"/>
          <a:lstStyle/>
          <a:p>
            <a:endParaRPr lang="en-GB"/>
          </a:p>
        </p:txBody>
      </p:sp>
      <p:sp>
        <p:nvSpPr>
          <p:cNvPr id="5" name="Notes Placeholder 4"/>
          <p:cNvSpPr>
            <a:spLocks noGrp="1"/>
          </p:cNvSpPr>
          <p:nvPr>
            <p:ph type="body" sz="quarter" idx="3"/>
          </p:nvPr>
        </p:nvSpPr>
        <p:spPr>
          <a:xfrm>
            <a:off x="680245" y="4781019"/>
            <a:ext cx="5441950" cy="3911740"/>
          </a:xfrm>
          <a:prstGeom prst="rect">
            <a:avLst/>
          </a:prstGeom>
        </p:spPr>
        <p:txBody>
          <a:bodyPr vert="horz" lIns="92240" tIns="46115" rIns="92240" bIns="461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6123"/>
            <a:ext cx="2947724" cy="498452"/>
          </a:xfrm>
          <a:prstGeom prst="rect">
            <a:avLst/>
          </a:prstGeom>
        </p:spPr>
        <p:txBody>
          <a:bodyPr vert="horz" lIns="92240" tIns="46115" rIns="92240" bIns="46115" rtlCol="0" anchor="b"/>
          <a:lstStyle>
            <a:lvl1pPr algn="l">
              <a:defRPr sz="1200"/>
            </a:lvl1pPr>
          </a:lstStyle>
          <a:p>
            <a:endParaRPr lang="en-GB"/>
          </a:p>
        </p:txBody>
      </p:sp>
      <p:sp>
        <p:nvSpPr>
          <p:cNvPr id="7" name="Slide Number Placeholder 6"/>
          <p:cNvSpPr>
            <a:spLocks noGrp="1"/>
          </p:cNvSpPr>
          <p:nvPr>
            <p:ph type="sldNum" sz="quarter" idx="5"/>
          </p:nvPr>
        </p:nvSpPr>
        <p:spPr>
          <a:xfrm>
            <a:off x="3853141" y="9436123"/>
            <a:ext cx="2947724" cy="498452"/>
          </a:xfrm>
          <a:prstGeom prst="rect">
            <a:avLst/>
          </a:prstGeom>
        </p:spPr>
        <p:txBody>
          <a:bodyPr vert="horz" lIns="92240" tIns="46115" rIns="92240" bIns="46115" rtlCol="0" anchor="b"/>
          <a:lstStyle>
            <a:lvl1pPr algn="r">
              <a:defRPr sz="1200"/>
            </a:lvl1pPr>
          </a:lstStyle>
          <a:p>
            <a:fld id="{143A3FEA-E748-4FB5-885F-E7BE6D9BDA90}" type="slidenum">
              <a:rPr lang="en-GB" smtClean="0"/>
              <a:t>‹#›</a:t>
            </a:fld>
            <a:endParaRPr lang="en-GB"/>
          </a:p>
        </p:txBody>
      </p:sp>
    </p:spTree>
    <p:extLst>
      <p:ext uri="{BB962C8B-B14F-4D97-AF65-F5344CB8AC3E}">
        <p14:creationId xmlns:p14="http://schemas.microsoft.com/office/powerpoint/2010/main" val="2573983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endParaRPr lang="en-NZ" sz="1200" dirty="0">
              <a:solidFill>
                <a:srgbClr val="000000"/>
              </a:solidFill>
              <a:effectLst/>
              <a:latin typeface="+mj-lt"/>
              <a:ea typeface="Times New Roman" panose="02020603050405020304" pitchFamily="18"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143A3FEA-E748-4FB5-885F-E7BE6D9BDA90}" type="slidenum">
              <a:rPr lang="en-GB" smtClean="0"/>
              <a:t>2</a:t>
            </a:fld>
            <a:endParaRPr lang="en-GB"/>
          </a:p>
        </p:txBody>
      </p:sp>
    </p:spTree>
    <p:extLst>
      <p:ext uri="{BB962C8B-B14F-4D97-AF65-F5344CB8AC3E}">
        <p14:creationId xmlns:p14="http://schemas.microsoft.com/office/powerpoint/2010/main" val="362287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43A3FEA-E748-4FB5-885F-E7BE6D9BDA90}" type="slidenum">
              <a:rPr lang="en-GB" smtClean="0"/>
              <a:t>3</a:t>
            </a:fld>
            <a:endParaRPr lang="en-GB"/>
          </a:p>
        </p:txBody>
      </p:sp>
    </p:spTree>
    <p:extLst>
      <p:ext uri="{BB962C8B-B14F-4D97-AF65-F5344CB8AC3E}">
        <p14:creationId xmlns:p14="http://schemas.microsoft.com/office/powerpoint/2010/main" val="77421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43A3FEA-E748-4FB5-885F-E7BE6D9BDA90}" type="slidenum">
              <a:rPr lang="en-GB" smtClean="0"/>
              <a:t>4</a:t>
            </a:fld>
            <a:endParaRPr lang="en-GB"/>
          </a:p>
        </p:txBody>
      </p:sp>
    </p:spTree>
    <p:extLst>
      <p:ext uri="{BB962C8B-B14F-4D97-AF65-F5344CB8AC3E}">
        <p14:creationId xmlns:p14="http://schemas.microsoft.com/office/powerpoint/2010/main" val="3556788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43A3FEA-E748-4FB5-885F-E7BE6D9BDA90}" type="slidenum">
              <a:rPr lang="en-GB" smtClean="0"/>
              <a:t>5</a:t>
            </a:fld>
            <a:endParaRPr lang="en-GB"/>
          </a:p>
        </p:txBody>
      </p:sp>
    </p:spTree>
    <p:extLst>
      <p:ext uri="{BB962C8B-B14F-4D97-AF65-F5344CB8AC3E}">
        <p14:creationId xmlns:p14="http://schemas.microsoft.com/office/powerpoint/2010/main" val="4004103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43A3FEA-E748-4FB5-885F-E7BE6D9BDA90}" type="slidenum">
              <a:rPr lang="en-GB" smtClean="0"/>
              <a:t>6</a:t>
            </a:fld>
            <a:endParaRPr lang="en-GB"/>
          </a:p>
        </p:txBody>
      </p:sp>
    </p:spTree>
    <p:extLst>
      <p:ext uri="{BB962C8B-B14F-4D97-AF65-F5344CB8AC3E}">
        <p14:creationId xmlns:p14="http://schemas.microsoft.com/office/powerpoint/2010/main" val="3179366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13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AB37045-F955-41E7-9F1E-5EBD3A8E0701}"/>
              </a:ext>
            </a:extLst>
          </p:cNvPr>
          <p:cNvGraphicFramePr>
            <a:graphicFrameLocks noChangeAspect="1"/>
          </p:cNvGraphicFramePr>
          <p:nvPr userDrawn="1">
            <p:custDataLst>
              <p:tags r:id="rId1"/>
            </p:custDataLst>
            <p:extLst>
              <p:ext uri="{D42A27DB-BD31-4B8C-83A1-F6EECF244321}">
                <p14:modId xmlns:p14="http://schemas.microsoft.com/office/powerpoint/2010/main" val="240214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0" name="Object 9" hidden="1">
                        <a:extLst>
                          <a:ext uri="{FF2B5EF4-FFF2-40B4-BE49-F238E27FC236}">
                            <a16:creationId xmlns:a16="http://schemas.microsoft.com/office/drawing/2014/main" id="{CAB37045-F955-41E7-9F1E-5EBD3A8E07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hasCustomPrompt="1"/>
          </p:nvPr>
        </p:nvSpPr>
        <p:spPr>
          <a:xfrm>
            <a:off x="1259531" y="1995243"/>
            <a:ext cx="7923950" cy="492443"/>
          </a:xfrm>
        </p:spPr>
        <p:txBody>
          <a:bodyPr vert="horz" wrap="square" lIns="0" tIns="0" rIns="0" bIns="0" anchor="b">
            <a:spAutoFit/>
          </a:bodyPr>
          <a:lstStyle>
            <a:lvl1pPr algn="l">
              <a:defRPr sz="3200" b="1"/>
            </a:lvl1pPr>
          </a:lstStyle>
          <a:p>
            <a:r>
              <a:rPr lang="en-GB" dirty="0"/>
              <a:t>Click to title</a:t>
            </a:r>
          </a:p>
        </p:txBody>
      </p:sp>
      <p:pic>
        <p:nvPicPr>
          <p:cNvPr id="18" name="Picture 17">
            <a:extLst>
              <a:ext uri="{FF2B5EF4-FFF2-40B4-BE49-F238E27FC236}">
                <a16:creationId xmlns:a16="http://schemas.microsoft.com/office/drawing/2014/main" id="{24AE2EED-6F8E-4A5C-81C1-692A8C467C16}"/>
              </a:ext>
            </a:extLst>
          </p:cNvPr>
          <p:cNvPicPr>
            <a:picLocks/>
          </p:cNvPicPr>
          <p:nvPr userDrawn="1"/>
        </p:nvPicPr>
        <p:blipFill rotWithShape="1">
          <a:blip r:embed="rId5"/>
          <a:srcRect l="224" t="1313" r="21706" b="18471"/>
          <a:stretch/>
        </p:blipFill>
        <p:spPr>
          <a:xfrm>
            <a:off x="270777" y="4318416"/>
            <a:ext cx="2220454" cy="1110227"/>
          </a:xfrm>
          <a:prstGeom prst="rect">
            <a:avLst/>
          </a:prstGeom>
        </p:spPr>
      </p:pic>
      <p:pic>
        <p:nvPicPr>
          <p:cNvPr id="19" name="Picture 6" descr="http://www.siemens.co.uk/pool/news_press/news_archive/offshore-wind-turbines.jpg">
            <a:extLst>
              <a:ext uri="{FF2B5EF4-FFF2-40B4-BE49-F238E27FC236}">
                <a16:creationId xmlns:a16="http://schemas.microsoft.com/office/drawing/2014/main" id="{0429C5D3-ACA2-4A82-A2EC-258E7E3C6E2F}"/>
              </a:ext>
            </a:extLst>
          </p:cNvPr>
          <p:cNvPicPr>
            <a:picLocks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a:off x="272255" y="5477773"/>
            <a:ext cx="2217498" cy="11102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mage result for windmill installation">
            <a:extLst>
              <a:ext uri="{FF2B5EF4-FFF2-40B4-BE49-F238E27FC236}">
                <a16:creationId xmlns:a16="http://schemas.microsoft.com/office/drawing/2014/main" id="{26003175-EAAA-447A-A937-7C9461B3E72C}"/>
              </a:ext>
            </a:extLst>
          </p:cNvPr>
          <p:cNvPicPr>
            <a:picLocks noChangeArrowheads="1"/>
          </p:cNvPicPr>
          <p:nvPr userDrawn="1"/>
        </p:nvPicPr>
        <p:blipFill rotWithShape="1">
          <a:blip r:embed="rId7">
            <a:extLst>
              <a:ext uri="{28A0092B-C50C-407E-A947-70E740481C1C}">
                <a14:useLocalDpi xmlns:a14="http://schemas.microsoft.com/office/drawing/2010/main" val="0"/>
              </a:ext>
            </a:extLst>
          </a:blip>
          <a:srcRect/>
          <a:stretch/>
        </p:blipFill>
        <p:spPr bwMode="auto">
          <a:xfrm>
            <a:off x="2572581" y="5477773"/>
            <a:ext cx="2220454" cy="1110227"/>
          </a:xfrm>
          <a:prstGeom prst="rect">
            <a:avLst/>
          </a:prstGeom>
          <a:noFill/>
          <a:extLst>
            <a:ext uri="{909E8E84-426E-40DD-AFC4-6F175D3DCCD1}">
              <a14:hiddenFill xmlns:a14="http://schemas.microsoft.com/office/drawing/2010/main">
                <a:solidFill>
                  <a:srgbClr val="FFFFFF"/>
                </a:solidFill>
              </a14:hiddenFill>
            </a:ext>
          </a:extLst>
        </p:spPr>
      </p:pic>
      <p:sp>
        <p:nvSpPr>
          <p:cNvPr id="53" name="Text Placeholder 52">
            <a:extLst>
              <a:ext uri="{FF2B5EF4-FFF2-40B4-BE49-F238E27FC236}">
                <a16:creationId xmlns:a16="http://schemas.microsoft.com/office/drawing/2014/main" id="{9191DF35-7B36-4964-AD35-D1C419C17A6B}"/>
              </a:ext>
            </a:extLst>
          </p:cNvPr>
          <p:cNvSpPr>
            <a:spLocks noGrp="1"/>
          </p:cNvSpPr>
          <p:nvPr>
            <p:ph type="body" sz="quarter" idx="14" hasCustomPrompt="1"/>
          </p:nvPr>
        </p:nvSpPr>
        <p:spPr>
          <a:xfrm>
            <a:off x="1259531" y="2496567"/>
            <a:ext cx="7923950" cy="307777"/>
          </a:xfrm>
          <a:prstGeom prst="rect">
            <a:avLst/>
          </a:prstGeom>
        </p:spPr>
        <p:txBody>
          <a:bodyPr wrap="square" lIns="0" tIns="0" rIns="0" bIns="0">
            <a:spAutoFit/>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dirty="0"/>
              <a:t>Click to add sub-title</a:t>
            </a:r>
          </a:p>
        </p:txBody>
      </p:sp>
      <p:sp>
        <p:nvSpPr>
          <p:cNvPr id="26" name="Subtitle 2">
            <a:extLst>
              <a:ext uri="{FF2B5EF4-FFF2-40B4-BE49-F238E27FC236}">
                <a16:creationId xmlns:a16="http://schemas.microsoft.com/office/drawing/2014/main" id="{C2CCD9E9-1DB3-41FA-B8CB-D28BF125F4FF}"/>
              </a:ext>
            </a:extLst>
          </p:cNvPr>
          <p:cNvSpPr>
            <a:spLocks noGrp="1"/>
          </p:cNvSpPr>
          <p:nvPr>
            <p:ph type="subTitle" idx="1" hasCustomPrompt="1"/>
          </p:nvPr>
        </p:nvSpPr>
        <p:spPr>
          <a:xfrm>
            <a:off x="4874385" y="4893744"/>
            <a:ext cx="1491581" cy="184666"/>
          </a:xfrm>
          <a:prstGeom prst="rect">
            <a:avLst/>
          </a:prstGeo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[Presenter and place]</a:t>
            </a:r>
          </a:p>
        </p:txBody>
      </p:sp>
      <p:sp>
        <p:nvSpPr>
          <p:cNvPr id="27" name="Text Placeholder 45">
            <a:extLst>
              <a:ext uri="{FF2B5EF4-FFF2-40B4-BE49-F238E27FC236}">
                <a16:creationId xmlns:a16="http://schemas.microsoft.com/office/drawing/2014/main" id="{B2DD90E3-B849-44C5-B0C1-7637627F9F09}"/>
              </a:ext>
            </a:extLst>
          </p:cNvPr>
          <p:cNvSpPr>
            <a:spLocks noGrp="1"/>
          </p:cNvSpPr>
          <p:nvPr>
            <p:ph type="body" sz="quarter" idx="13" hasCustomPrompt="1"/>
          </p:nvPr>
        </p:nvSpPr>
        <p:spPr>
          <a:xfrm>
            <a:off x="4874385" y="5168187"/>
            <a:ext cx="1491581" cy="184666"/>
          </a:xfrm>
          <a:prstGeom prst="rect">
            <a:avLst/>
          </a:prstGeom>
        </p:spPr>
        <p:txBody>
          <a:bodyPr wrap="square" lIns="0" tIns="0" rIns="0" bIns="0">
            <a:spAutoFit/>
          </a:bodyPr>
          <a:lstStyle>
            <a:lvl1pPr marL="0" indent="0">
              <a:buNone/>
              <a:defRPr sz="12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[Date]</a:t>
            </a:r>
          </a:p>
        </p:txBody>
      </p:sp>
      <p:sp>
        <p:nvSpPr>
          <p:cNvPr id="30" name="Rectangle 29">
            <a:extLst>
              <a:ext uri="{FF2B5EF4-FFF2-40B4-BE49-F238E27FC236}">
                <a16:creationId xmlns:a16="http://schemas.microsoft.com/office/drawing/2014/main" id="{DB8D459A-67E7-4637-A3C9-074F80FB71D5}"/>
              </a:ext>
            </a:extLst>
          </p:cNvPr>
          <p:cNvSpPr/>
          <p:nvPr/>
        </p:nvSpPr>
        <p:spPr>
          <a:xfrm>
            <a:off x="264308" y="3115517"/>
            <a:ext cx="2220454" cy="11102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8B3B5A9D-30B3-4F2C-890A-28FA40A1354D}"/>
              </a:ext>
            </a:extLst>
          </p:cNvPr>
          <p:cNvSpPr/>
          <p:nvPr/>
        </p:nvSpPr>
        <p:spPr>
          <a:xfrm>
            <a:off x="2572581" y="4318415"/>
            <a:ext cx="2220454" cy="11102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30D1860B-03F0-4E90-921A-2EA739F215D1}"/>
              </a:ext>
            </a:extLst>
          </p:cNvPr>
          <p:cNvSpPr/>
          <p:nvPr/>
        </p:nvSpPr>
        <p:spPr>
          <a:xfrm>
            <a:off x="4875863" y="5477773"/>
            <a:ext cx="2220454" cy="1110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DD3B30DE-6BC7-46C7-A834-ABC400B39B20}"/>
              </a:ext>
            </a:extLst>
          </p:cNvPr>
          <p:cNvSpPr/>
          <p:nvPr userDrawn="1"/>
        </p:nvSpPr>
        <p:spPr>
          <a:xfrm>
            <a:off x="270777" y="2790515"/>
            <a:ext cx="233732" cy="233732"/>
          </a:xfrm>
          <a:prstGeom prst="rect">
            <a:avLst/>
          </a:prstGeom>
          <a:solidFill>
            <a:srgbClr val="EC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PE Text Placeholder 194">
            <a:extLst>
              <a:ext uri="{FF2B5EF4-FFF2-40B4-BE49-F238E27FC236}">
                <a16:creationId xmlns:a16="http://schemas.microsoft.com/office/drawing/2014/main" id="{F95081B4-EC0B-40CF-AD08-DDD95E9A7854}"/>
              </a:ext>
            </a:extLst>
          </p:cNvPr>
          <p:cNvSpPr txBox="1">
            <a:spLocks/>
          </p:cNvSpPr>
          <p:nvPr userDrawn="1"/>
        </p:nvSpPr>
        <p:spPr>
          <a:xfrm>
            <a:off x="7179145" y="6028988"/>
            <a:ext cx="2004336" cy="538609"/>
          </a:xfrm>
          <a:prstGeom prst="rect">
            <a:avLst/>
          </a:prstGeom>
        </p:spPr>
        <p:txBody>
          <a:bodyPr wrap="square" lIns="0" tIns="0" rIns="0" bIns="0" anchor="t" anchorCtr="0">
            <a:spAutoFit/>
          </a:bodyPr>
          <a:lstStyle>
            <a:lvl1pPr marL="90488" indent="-90488" algn="l" defTabSz="914400" rtl="0" eaLnBrk="1" latinLnBrk="0" hangingPunct="1">
              <a:lnSpc>
                <a:spcPct val="100000"/>
              </a:lnSpc>
              <a:spcBef>
                <a:spcPts val="0"/>
              </a:spcBef>
              <a:spcAft>
                <a:spcPts val="200"/>
              </a:spcAft>
              <a:buFont typeface="Arial" panose="020B0604020202020204" pitchFamily="34" charset="0"/>
              <a:buChar char="•"/>
              <a:defRPr sz="1000" kern="1200">
                <a:solidFill>
                  <a:schemeClr val="tx1"/>
                </a:solidFill>
                <a:latin typeface="+mn-lt"/>
                <a:ea typeface="+mn-ea"/>
                <a:cs typeface="+mn-cs"/>
              </a:defRPr>
            </a:lvl1pPr>
            <a:lvl2pPr marL="180975" indent="-90488" algn="l" defTabSz="914400" rtl="0" eaLnBrk="1" latinLnBrk="0" hangingPunct="1">
              <a:lnSpc>
                <a:spcPct val="100000"/>
              </a:lnSpc>
              <a:spcBef>
                <a:spcPts val="0"/>
              </a:spcBef>
              <a:spcAft>
                <a:spcPts val="200"/>
              </a:spcAft>
              <a:buFont typeface="Arial" panose="020B0604020202020204" pitchFamily="34" charset="0"/>
              <a:buChar char="‒"/>
              <a:defRPr sz="1000" kern="1200">
                <a:solidFill>
                  <a:schemeClr val="tx1"/>
                </a:solidFill>
                <a:latin typeface="+mn-lt"/>
                <a:ea typeface="+mn-ea"/>
                <a:cs typeface="+mn-cs"/>
              </a:defRPr>
            </a:lvl2pPr>
            <a:lvl3pPr marL="271463" indent="-90488" algn="l" defTabSz="914400" rtl="0" eaLnBrk="1" latinLnBrk="0" hangingPunct="1">
              <a:lnSpc>
                <a:spcPct val="100000"/>
              </a:lnSpc>
              <a:spcBef>
                <a:spcPts val="0"/>
              </a:spcBef>
              <a:spcAft>
                <a:spcPts val="200"/>
              </a:spcAft>
              <a:buFont typeface="Arial" panose="020B0604020202020204" pitchFamily="34" charset="0"/>
              <a:buChar char="•"/>
              <a:defRPr sz="1000" kern="1200">
                <a:solidFill>
                  <a:schemeClr val="tx1"/>
                </a:solidFill>
                <a:latin typeface="+mn-lt"/>
                <a:ea typeface="+mn-ea"/>
                <a:cs typeface="+mn-cs"/>
              </a:defRPr>
            </a:lvl3pPr>
            <a:lvl4pPr marL="361950" indent="-90488" algn="l" defTabSz="914400" rtl="0" eaLnBrk="1" latinLnBrk="0" hangingPunct="1">
              <a:lnSpc>
                <a:spcPct val="100000"/>
              </a:lnSpc>
              <a:spcBef>
                <a:spcPts val="0"/>
              </a:spcBef>
              <a:spcAft>
                <a:spcPts val="200"/>
              </a:spcAft>
              <a:buFont typeface="Arial" panose="020B0604020202020204" pitchFamily="34" charset="0"/>
              <a:buChar char="‒"/>
              <a:defRPr sz="1000" kern="1200">
                <a:solidFill>
                  <a:schemeClr val="tx1"/>
                </a:solidFill>
                <a:latin typeface="+mn-lt"/>
                <a:ea typeface="+mn-ea"/>
                <a:cs typeface="+mn-cs"/>
              </a:defRPr>
            </a:lvl4pPr>
            <a:lvl5pPr marL="442913" indent="-80963" algn="l" defTabSz="914400" rtl="0" eaLnBrk="1" latinLnBrk="0" hangingPunct="1">
              <a:lnSpc>
                <a:spcPct val="100000"/>
              </a:lnSpc>
              <a:spcBef>
                <a:spcPts val="0"/>
              </a:spcBef>
              <a:spcAft>
                <a:spcPts val="2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700" dirty="0">
                <a:solidFill>
                  <a:srgbClr val="A0A0A0"/>
                </a:solidFill>
              </a:rPr>
              <a:t>Only the right/intended addressees are allowed to access and read this document. This document may contain confidential information and shall not be disclosed to any third party, referred to or published without CIP’s prior written approval.</a:t>
            </a:r>
          </a:p>
        </p:txBody>
      </p:sp>
    </p:spTree>
    <p:extLst>
      <p:ext uri="{BB962C8B-B14F-4D97-AF65-F5344CB8AC3E}">
        <p14:creationId xmlns:p14="http://schemas.microsoft.com/office/powerpoint/2010/main" val="312003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F2061BC-96F1-4D45-9273-7DA08AC476F3}"/>
              </a:ext>
            </a:extLst>
          </p:cNvPr>
          <p:cNvCxnSpPr>
            <a:cxnSpLocks/>
          </p:cNvCxnSpPr>
          <p:nvPr userDrawn="1"/>
        </p:nvCxnSpPr>
        <p:spPr>
          <a:xfrm flipH="1">
            <a:off x="8664352" y="6459817"/>
            <a:ext cx="720000" cy="0"/>
          </a:xfrm>
          <a:prstGeom prst="line">
            <a:avLst/>
          </a:prstGeom>
          <a:ln w="3175">
            <a:solidFill>
              <a:srgbClr val="EC6608"/>
            </a:solidFill>
            <a:prstDash val="solid"/>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FBFB4052-BE6C-40EF-A301-EB1078B408C1}"/>
              </a:ext>
            </a:extLst>
          </p:cNvPr>
          <p:cNvSpPr txBox="1">
            <a:spLocks/>
          </p:cNvSpPr>
          <p:nvPr userDrawn="1"/>
        </p:nvSpPr>
        <p:spPr>
          <a:xfrm>
            <a:off x="8968638" y="6495878"/>
            <a:ext cx="415714" cy="153888"/>
          </a:xfrm>
          <a:prstGeom prst="rect">
            <a:avLst/>
          </a:prstGeom>
        </p:spPr>
        <p:txBody>
          <a:bodyPr vert="horz" wrap="square" lIns="0" tIns="0" rIns="0" bIns="0" rtlCol="0" anchor="ctr">
            <a:sp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5C2B05-D6B5-4360-9F49-9525D5DBD7C6}" type="slidenum">
              <a:rPr lang="en-GB" smtClean="0">
                <a:solidFill>
                  <a:srgbClr val="A0A0A0"/>
                </a:solidFill>
              </a:rPr>
              <a:pPr/>
              <a:t>‹#›</a:t>
            </a:fld>
            <a:endParaRPr lang="en-GB" dirty="0">
              <a:solidFill>
                <a:srgbClr val="A0A0A0"/>
              </a:solidFill>
            </a:endParaRPr>
          </a:p>
        </p:txBody>
      </p:sp>
      <p:pic>
        <p:nvPicPr>
          <p:cNvPr id="5" name="Graphic 4">
            <a:extLst>
              <a:ext uri="{FF2B5EF4-FFF2-40B4-BE49-F238E27FC236}">
                <a16:creationId xmlns:a16="http://schemas.microsoft.com/office/drawing/2014/main" id="{AA74FE05-1AA0-4F35-B05A-D6173305F3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72515" y="6497255"/>
            <a:ext cx="214915" cy="123825"/>
          </a:xfrm>
          <a:prstGeom prst="rect">
            <a:avLst/>
          </a:prstGeom>
        </p:spPr>
      </p:pic>
    </p:spTree>
    <p:extLst>
      <p:ext uri="{BB962C8B-B14F-4D97-AF65-F5344CB8AC3E}">
        <p14:creationId xmlns:p14="http://schemas.microsoft.com/office/powerpoint/2010/main" val="1565282153"/>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tags" Target="../tags/tag115.xml"/><Relationship Id="rId21" Type="http://schemas.openxmlformats.org/officeDocument/2006/relationships/tags" Target="../tags/tag19.xml"/><Relationship Id="rId42" Type="http://schemas.openxmlformats.org/officeDocument/2006/relationships/tags" Target="../tags/tag40.xml"/><Relationship Id="rId63" Type="http://schemas.openxmlformats.org/officeDocument/2006/relationships/tags" Target="../tags/tag61.xml"/><Relationship Id="rId84" Type="http://schemas.openxmlformats.org/officeDocument/2006/relationships/tags" Target="../tags/tag82.xml"/><Relationship Id="rId16" Type="http://schemas.openxmlformats.org/officeDocument/2006/relationships/tags" Target="../tags/tag14.xml"/><Relationship Id="rId107" Type="http://schemas.openxmlformats.org/officeDocument/2006/relationships/tags" Target="../tags/tag105.xml"/><Relationship Id="rId11" Type="http://schemas.openxmlformats.org/officeDocument/2006/relationships/tags" Target="../tags/tag9.xml"/><Relationship Id="rId32" Type="http://schemas.openxmlformats.org/officeDocument/2006/relationships/tags" Target="../tags/tag30.xml"/><Relationship Id="rId37" Type="http://schemas.openxmlformats.org/officeDocument/2006/relationships/tags" Target="../tags/tag35.xml"/><Relationship Id="rId53" Type="http://schemas.openxmlformats.org/officeDocument/2006/relationships/tags" Target="../tags/tag51.xml"/><Relationship Id="rId58" Type="http://schemas.openxmlformats.org/officeDocument/2006/relationships/tags" Target="../tags/tag56.xml"/><Relationship Id="rId74" Type="http://schemas.openxmlformats.org/officeDocument/2006/relationships/tags" Target="../tags/tag72.xml"/><Relationship Id="rId79" Type="http://schemas.openxmlformats.org/officeDocument/2006/relationships/tags" Target="../tags/tag77.xml"/><Relationship Id="rId102" Type="http://schemas.openxmlformats.org/officeDocument/2006/relationships/tags" Target="../tags/tag100.xml"/><Relationship Id="rId123" Type="http://schemas.openxmlformats.org/officeDocument/2006/relationships/tags" Target="../tags/tag121.xml"/><Relationship Id="rId128" Type="http://schemas.openxmlformats.org/officeDocument/2006/relationships/tags" Target="../tags/tag126.xml"/><Relationship Id="rId5" Type="http://schemas.openxmlformats.org/officeDocument/2006/relationships/tags" Target="../tags/tag3.xml"/><Relationship Id="rId90" Type="http://schemas.openxmlformats.org/officeDocument/2006/relationships/tags" Target="../tags/tag88.xml"/><Relationship Id="rId95" Type="http://schemas.openxmlformats.org/officeDocument/2006/relationships/tags" Target="../tags/tag93.xml"/><Relationship Id="rId22" Type="http://schemas.openxmlformats.org/officeDocument/2006/relationships/tags" Target="../tags/tag20.xml"/><Relationship Id="rId27" Type="http://schemas.openxmlformats.org/officeDocument/2006/relationships/tags" Target="../tags/tag25.xml"/><Relationship Id="rId43" Type="http://schemas.openxmlformats.org/officeDocument/2006/relationships/tags" Target="../tags/tag41.xml"/><Relationship Id="rId48" Type="http://schemas.openxmlformats.org/officeDocument/2006/relationships/tags" Target="../tags/tag46.xml"/><Relationship Id="rId64" Type="http://schemas.openxmlformats.org/officeDocument/2006/relationships/tags" Target="../tags/tag62.xml"/><Relationship Id="rId69" Type="http://schemas.openxmlformats.org/officeDocument/2006/relationships/tags" Target="../tags/tag67.xml"/><Relationship Id="rId113" Type="http://schemas.openxmlformats.org/officeDocument/2006/relationships/tags" Target="../tags/tag111.xml"/><Relationship Id="rId118" Type="http://schemas.openxmlformats.org/officeDocument/2006/relationships/tags" Target="../tags/tag116.xml"/><Relationship Id="rId134" Type="http://schemas.openxmlformats.org/officeDocument/2006/relationships/oleObject" Target="../embeddings/oleObject1.bin"/><Relationship Id="rId80" Type="http://schemas.openxmlformats.org/officeDocument/2006/relationships/tags" Target="../tags/tag78.xml"/><Relationship Id="rId85" Type="http://schemas.openxmlformats.org/officeDocument/2006/relationships/tags" Target="../tags/tag83.xml"/><Relationship Id="rId12" Type="http://schemas.openxmlformats.org/officeDocument/2006/relationships/tags" Target="../tags/tag10.xml"/><Relationship Id="rId17" Type="http://schemas.openxmlformats.org/officeDocument/2006/relationships/tags" Target="../tags/tag15.xml"/><Relationship Id="rId33" Type="http://schemas.openxmlformats.org/officeDocument/2006/relationships/tags" Target="../tags/tag31.xml"/><Relationship Id="rId38" Type="http://schemas.openxmlformats.org/officeDocument/2006/relationships/tags" Target="../tags/tag36.xml"/><Relationship Id="rId59" Type="http://schemas.openxmlformats.org/officeDocument/2006/relationships/tags" Target="../tags/tag57.xml"/><Relationship Id="rId103" Type="http://schemas.openxmlformats.org/officeDocument/2006/relationships/tags" Target="../tags/tag101.xml"/><Relationship Id="rId108" Type="http://schemas.openxmlformats.org/officeDocument/2006/relationships/tags" Target="../tags/tag106.xml"/><Relationship Id="rId124" Type="http://schemas.openxmlformats.org/officeDocument/2006/relationships/tags" Target="../tags/tag122.xml"/><Relationship Id="rId129" Type="http://schemas.openxmlformats.org/officeDocument/2006/relationships/tags" Target="../tags/tag127.xml"/><Relationship Id="rId54" Type="http://schemas.openxmlformats.org/officeDocument/2006/relationships/tags" Target="../tags/tag52.xml"/><Relationship Id="rId70" Type="http://schemas.openxmlformats.org/officeDocument/2006/relationships/tags" Target="../tags/tag68.xml"/><Relationship Id="rId75" Type="http://schemas.openxmlformats.org/officeDocument/2006/relationships/tags" Target="../tags/tag73.xml"/><Relationship Id="rId91" Type="http://schemas.openxmlformats.org/officeDocument/2006/relationships/tags" Target="../tags/tag89.xml"/><Relationship Id="rId96" Type="http://schemas.openxmlformats.org/officeDocument/2006/relationships/tags" Target="../tags/tag94.xml"/><Relationship Id="rId1" Type="http://schemas.openxmlformats.org/officeDocument/2006/relationships/slideLayout" Target="../slideLayouts/slideLayout1.xml"/><Relationship Id="rId6" Type="http://schemas.openxmlformats.org/officeDocument/2006/relationships/tags" Target="../tags/tag4.xml"/><Relationship Id="rId23" Type="http://schemas.openxmlformats.org/officeDocument/2006/relationships/tags" Target="../tags/tag21.xml"/><Relationship Id="rId28" Type="http://schemas.openxmlformats.org/officeDocument/2006/relationships/tags" Target="../tags/tag26.xml"/><Relationship Id="rId49" Type="http://schemas.openxmlformats.org/officeDocument/2006/relationships/tags" Target="../tags/tag47.xml"/><Relationship Id="rId114" Type="http://schemas.openxmlformats.org/officeDocument/2006/relationships/tags" Target="../tags/tag112.xml"/><Relationship Id="rId119" Type="http://schemas.openxmlformats.org/officeDocument/2006/relationships/tags" Target="../tags/tag117.xml"/><Relationship Id="rId44" Type="http://schemas.openxmlformats.org/officeDocument/2006/relationships/tags" Target="../tags/tag42.xml"/><Relationship Id="rId60" Type="http://schemas.openxmlformats.org/officeDocument/2006/relationships/tags" Target="../tags/tag58.xml"/><Relationship Id="rId65" Type="http://schemas.openxmlformats.org/officeDocument/2006/relationships/tags" Target="../tags/tag63.xml"/><Relationship Id="rId81" Type="http://schemas.openxmlformats.org/officeDocument/2006/relationships/tags" Target="../tags/tag79.xml"/><Relationship Id="rId86" Type="http://schemas.openxmlformats.org/officeDocument/2006/relationships/tags" Target="../tags/tag84.xml"/><Relationship Id="rId130" Type="http://schemas.openxmlformats.org/officeDocument/2006/relationships/tags" Target="../tags/tag128.xml"/><Relationship Id="rId135" Type="http://schemas.openxmlformats.org/officeDocument/2006/relationships/image" Target="../media/image1.emf"/><Relationship Id="rId13" Type="http://schemas.openxmlformats.org/officeDocument/2006/relationships/tags" Target="../tags/tag11.xml"/><Relationship Id="rId18" Type="http://schemas.openxmlformats.org/officeDocument/2006/relationships/tags" Target="../tags/tag16.xml"/><Relationship Id="rId39" Type="http://schemas.openxmlformats.org/officeDocument/2006/relationships/tags" Target="../tags/tag37.xml"/><Relationship Id="rId109" Type="http://schemas.openxmlformats.org/officeDocument/2006/relationships/tags" Target="../tags/tag107.xml"/><Relationship Id="rId34" Type="http://schemas.openxmlformats.org/officeDocument/2006/relationships/tags" Target="../tags/tag32.xml"/><Relationship Id="rId50" Type="http://schemas.openxmlformats.org/officeDocument/2006/relationships/tags" Target="../tags/tag48.xml"/><Relationship Id="rId55" Type="http://schemas.openxmlformats.org/officeDocument/2006/relationships/tags" Target="../tags/tag53.xml"/><Relationship Id="rId76" Type="http://schemas.openxmlformats.org/officeDocument/2006/relationships/tags" Target="../tags/tag74.xml"/><Relationship Id="rId97" Type="http://schemas.openxmlformats.org/officeDocument/2006/relationships/tags" Target="../tags/tag95.xml"/><Relationship Id="rId104" Type="http://schemas.openxmlformats.org/officeDocument/2006/relationships/tags" Target="../tags/tag102.xml"/><Relationship Id="rId120" Type="http://schemas.openxmlformats.org/officeDocument/2006/relationships/tags" Target="../tags/tag118.xml"/><Relationship Id="rId125" Type="http://schemas.openxmlformats.org/officeDocument/2006/relationships/tags" Target="../tags/tag123.xml"/><Relationship Id="rId7" Type="http://schemas.openxmlformats.org/officeDocument/2006/relationships/tags" Target="../tags/tag5.xml"/><Relationship Id="rId71" Type="http://schemas.openxmlformats.org/officeDocument/2006/relationships/tags" Target="../tags/tag69.xml"/><Relationship Id="rId92" Type="http://schemas.openxmlformats.org/officeDocument/2006/relationships/tags" Target="../tags/tag90.xml"/><Relationship Id="rId2" Type="http://schemas.openxmlformats.org/officeDocument/2006/relationships/slideLayout" Target="../slideLayouts/slideLayout2.xml"/><Relationship Id="rId29" Type="http://schemas.openxmlformats.org/officeDocument/2006/relationships/tags" Target="../tags/tag27.xml"/><Relationship Id="rId24" Type="http://schemas.openxmlformats.org/officeDocument/2006/relationships/tags" Target="../tags/tag22.xml"/><Relationship Id="rId40" Type="http://schemas.openxmlformats.org/officeDocument/2006/relationships/tags" Target="../tags/tag38.xml"/><Relationship Id="rId45" Type="http://schemas.openxmlformats.org/officeDocument/2006/relationships/tags" Target="../tags/tag43.xml"/><Relationship Id="rId66" Type="http://schemas.openxmlformats.org/officeDocument/2006/relationships/tags" Target="../tags/tag64.xml"/><Relationship Id="rId87" Type="http://schemas.openxmlformats.org/officeDocument/2006/relationships/tags" Target="../tags/tag85.xml"/><Relationship Id="rId110" Type="http://schemas.openxmlformats.org/officeDocument/2006/relationships/tags" Target="../tags/tag108.xml"/><Relationship Id="rId115" Type="http://schemas.openxmlformats.org/officeDocument/2006/relationships/tags" Target="../tags/tag113.xml"/><Relationship Id="rId131" Type="http://schemas.openxmlformats.org/officeDocument/2006/relationships/tags" Target="../tags/tag129.xml"/><Relationship Id="rId61" Type="http://schemas.openxmlformats.org/officeDocument/2006/relationships/tags" Target="../tags/tag59.xml"/><Relationship Id="rId82" Type="http://schemas.openxmlformats.org/officeDocument/2006/relationships/tags" Target="../tags/tag80.xml"/><Relationship Id="rId19" Type="http://schemas.openxmlformats.org/officeDocument/2006/relationships/tags" Target="../tags/tag17.xml"/><Relationship Id="rId14" Type="http://schemas.openxmlformats.org/officeDocument/2006/relationships/tags" Target="../tags/tag12.xml"/><Relationship Id="rId30" Type="http://schemas.openxmlformats.org/officeDocument/2006/relationships/tags" Target="../tags/tag28.xml"/><Relationship Id="rId35" Type="http://schemas.openxmlformats.org/officeDocument/2006/relationships/tags" Target="../tags/tag33.xml"/><Relationship Id="rId56" Type="http://schemas.openxmlformats.org/officeDocument/2006/relationships/tags" Target="../tags/tag54.xml"/><Relationship Id="rId77" Type="http://schemas.openxmlformats.org/officeDocument/2006/relationships/tags" Target="../tags/tag75.xml"/><Relationship Id="rId100" Type="http://schemas.openxmlformats.org/officeDocument/2006/relationships/tags" Target="../tags/tag98.xml"/><Relationship Id="rId105" Type="http://schemas.openxmlformats.org/officeDocument/2006/relationships/tags" Target="../tags/tag103.xml"/><Relationship Id="rId126" Type="http://schemas.openxmlformats.org/officeDocument/2006/relationships/tags" Target="../tags/tag124.xml"/><Relationship Id="rId8" Type="http://schemas.openxmlformats.org/officeDocument/2006/relationships/tags" Target="../tags/tag6.xml"/><Relationship Id="rId51" Type="http://schemas.openxmlformats.org/officeDocument/2006/relationships/tags" Target="../tags/tag49.xml"/><Relationship Id="rId72" Type="http://schemas.openxmlformats.org/officeDocument/2006/relationships/tags" Target="../tags/tag70.xml"/><Relationship Id="rId93" Type="http://schemas.openxmlformats.org/officeDocument/2006/relationships/tags" Target="../tags/tag91.xml"/><Relationship Id="rId98" Type="http://schemas.openxmlformats.org/officeDocument/2006/relationships/tags" Target="../tags/tag96.xml"/><Relationship Id="rId121" Type="http://schemas.openxmlformats.org/officeDocument/2006/relationships/tags" Target="../tags/tag119.xml"/><Relationship Id="rId3" Type="http://schemas.openxmlformats.org/officeDocument/2006/relationships/theme" Target="../theme/theme1.xml"/><Relationship Id="rId25" Type="http://schemas.openxmlformats.org/officeDocument/2006/relationships/tags" Target="../tags/tag23.xml"/><Relationship Id="rId46" Type="http://schemas.openxmlformats.org/officeDocument/2006/relationships/tags" Target="../tags/tag44.xml"/><Relationship Id="rId67" Type="http://schemas.openxmlformats.org/officeDocument/2006/relationships/tags" Target="../tags/tag65.xml"/><Relationship Id="rId116" Type="http://schemas.openxmlformats.org/officeDocument/2006/relationships/tags" Target="../tags/tag114.xml"/><Relationship Id="rId20" Type="http://schemas.openxmlformats.org/officeDocument/2006/relationships/tags" Target="../tags/tag18.xml"/><Relationship Id="rId41" Type="http://schemas.openxmlformats.org/officeDocument/2006/relationships/tags" Target="../tags/tag39.xml"/><Relationship Id="rId62" Type="http://schemas.openxmlformats.org/officeDocument/2006/relationships/tags" Target="../tags/tag60.xml"/><Relationship Id="rId83" Type="http://schemas.openxmlformats.org/officeDocument/2006/relationships/tags" Target="../tags/tag81.xml"/><Relationship Id="rId88" Type="http://schemas.openxmlformats.org/officeDocument/2006/relationships/tags" Target="../tags/tag86.xml"/><Relationship Id="rId111" Type="http://schemas.openxmlformats.org/officeDocument/2006/relationships/tags" Target="../tags/tag109.xml"/><Relationship Id="rId132" Type="http://schemas.openxmlformats.org/officeDocument/2006/relationships/tags" Target="../tags/tag130.xml"/><Relationship Id="rId15" Type="http://schemas.openxmlformats.org/officeDocument/2006/relationships/tags" Target="../tags/tag13.xml"/><Relationship Id="rId36" Type="http://schemas.openxmlformats.org/officeDocument/2006/relationships/tags" Target="../tags/tag34.xml"/><Relationship Id="rId57" Type="http://schemas.openxmlformats.org/officeDocument/2006/relationships/tags" Target="../tags/tag55.xml"/><Relationship Id="rId106" Type="http://schemas.openxmlformats.org/officeDocument/2006/relationships/tags" Target="../tags/tag104.xml"/><Relationship Id="rId127" Type="http://schemas.openxmlformats.org/officeDocument/2006/relationships/tags" Target="../tags/tag125.xml"/><Relationship Id="rId10" Type="http://schemas.openxmlformats.org/officeDocument/2006/relationships/tags" Target="../tags/tag8.xml"/><Relationship Id="rId31" Type="http://schemas.openxmlformats.org/officeDocument/2006/relationships/tags" Target="../tags/tag29.xml"/><Relationship Id="rId52" Type="http://schemas.openxmlformats.org/officeDocument/2006/relationships/tags" Target="../tags/tag50.xml"/><Relationship Id="rId73" Type="http://schemas.openxmlformats.org/officeDocument/2006/relationships/tags" Target="../tags/tag71.xml"/><Relationship Id="rId78" Type="http://schemas.openxmlformats.org/officeDocument/2006/relationships/tags" Target="../tags/tag76.xml"/><Relationship Id="rId94" Type="http://schemas.openxmlformats.org/officeDocument/2006/relationships/tags" Target="../tags/tag92.xml"/><Relationship Id="rId99" Type="http://schemas.openxmlformats.org/officeDocument/2006/relationships/tags" Target="../tags/tag97.xml"/><Relationship Id="rId101" Type="http://schemas.openxmlformats.org/officeDocument/2006/relationships/tags" Target="../tags/tag99.xml"/><Relationship Id="rId122" Type="http://schemas.openxmlformats.org/officeDocument/2006/relationships/tags" Target="../tags/tag120.xml"/><Relationship Id="rId4" Type="http://schemas.openxmlformats.org/officeDocument/2006/relationships/tags" Target="../tags/tag2.xml"/><Relationship Id="rId9" Type="http://schemas.openxmlformats.org/officeDocument/2006/relationships/tags" Target="../tags/tag7.xml"/><Relationship Id="rId26" Type="http://schemas.openxmlformats.org/officeDocument/2006/relationships/tags" Target="../tags/tag24.xml"/><Relationship Id="rId47" Type="http://schemas.openxmlformats.org/officeDocument/2006/relationships/tags" Target="../tags/tag45.xml"/><Relationship Id="rId68" Type="http://schemas.openxmlformats.org/officeDocument/2006/relationships/tags" Target="../tags/tag66.xml"/><Relationship Id="rId89" Type="http://schemas.openxmlformats.org/officeDocument/2006/relationships/tags" Target="../tags/tag87.xml"/><Relationship Id="rId112" Type="http://schemas.openxmlformats.org/officeDocument/2006/relationships/tags" Target="../tags/tag110.xml"/><Relationship Id="rId133" Type="http://schemas.openxmlformats.org/officeDocument/2006/relationships/tags" Target="../tags/tag1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9DDD1CD-F649-46DF-87F3-2B41F5AE55CB}"/>
              </a:ext>
            </a:extLst>
          </p:cNvPr>
          <p:cNvGraphicFramePr>
            <a:graphicFrameLocks noChangeAspect="1"/>
          </p:cNvGraphicFramePr>
          <p:nvPr userDrawn="1">
            <p:custDataLst>
              <p:tags r:id="rId4"/>
            </p:custDataLst>
            <p:extLst>
              <p:ext uri="{D42A27DB-BD31-4B8C-83A1-F6EECF244321}">
                <p14:modId xmlns:p14="http://schemas.microsoft.com/office/powerpoint/2010/main" val="95856455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134" imgW="395" imgH="394" progId="TCLayout.ActiveDocument.1">
                  <p:embed/>
                </p:oleObj>
              </mc:Choice>
              <mc:Fallback>
                <p:oleObj name="think-cell Slide" r:id="rId134" imgW="395" imgH="394" progId="TCLayout.ActiveDocument.1">
                  <p:embed/>
                  <p:pic>
                    <p:nvPicPr>
                      <p:cNvPr id="7" name="Object 6" hidden="1">
                        <a:extLst>
                          <a:ext uri="{FF2B5EF4-FFF2-40B4-BE49-F238E27FC236}">
                            <a16:creationId xmlns:a16="http://schemas.microsoft.com/office/drawing/2014/main" id="{09DDD1CD-F649-46DF-87F3-2B41F5AE55CB}"/>
                          </a:ext>
                        </a:extLst>
                      </p:cNvPr>
                      <p:cNvPicPr/>
                      <p:nvPr/>
                    </p:nvPicPr>
                    <p:blipFill>
                      <a:blip r:embed="rId135"/>
                      <a:stretch>
                        <a:fillRect/>
                      </a:stretch>
                    </p:blipFill>
                    <p:spPr>
                      <a:xfrm>
                        <a:off x="1290" y="1588"/>
                        <a:ext cx="1290" cy="1588"/>
                      </a:xfrm>
                      <a:prstGeom prst="rect">
                        <a:avLst/>
                      </a:prstGeom>
                    </p:spPr>
                  </p:pic>
                </p:oleObj>
              </mc:Fallback>
            </mc:AlternateContent>
          </a:graphicData>
        </a:graphic>
      </p:graphicFrame>
      <p:sp>
        <p:nvSpPr>
          <p:cNvPr id="3" name="Text Placeholder 2"/>
          <p:cNvSpPr>
            <a:spLocks noGrp="1"/>
          </p:cNvSpPr>
          <p:nvPr>
            <p:ph type="body" idx="1"/>
          </p:nvPr>
        </p:nvSpPr>
        <p:spPr>
          <a:xfrm>
            <a:off x="271727" y="1316175"/>
            <a:ext cx="9359999" cy="50751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le Placeholder 1"/>
          <p:cNvSpPr>
            <a:spLocks noGrp="1"/>
          </p:cNvSpPr>
          <p:nvPr>
            <p:ph type="title"/>
          </p:nvPr>
        </p:nvSpPr>
        <p:spPr>
          <a:xfrm>
            <a:off x="273600" y="497012"/>
            <a:ext cx="9360262" cy="276999"/>
          </a:xfrm>
          <a:prstGeom prst="rect">
            <a:avLst/>
          </a:prstGeom>
        </p:spPr>
        <p:txBody>
          <a:bodyPr vert="horz" wrap="square" lIns="0" tIns="0" rIns="0" bIns="0" rtlCol="0" anchor="t">
            <a:spAutoFit/>
          </a:bodyPr>
          <a:lstStyle/>
          <a:p>
            <a:r>
              <a:rPr lang="en-GB" dirty="0"/>
              <a:t>Click to add title</a:t>
            </a:r>
          </a:p>
        </p:txBody>
      </p:sp>
      <p:sp>
        <p:nvSpPr>
          <p:cNvPr id="4" name="Date Placeholder 3"/>
          <p:cNvSpPr>
            <a:spLocks noGrp="1"/>
          </p:cNvSpPr>
          <p:nvPr>
            <p:ph type="dt" sz="half" idx="2"/>
          </p:nvPr>
        </p:nvSpPr>
        <p:spPr>
          <a:xfrm>
            <a:off x="271727" y="6562553"/>
            <a:ext cx="2228850" cy="107722"/>
          </a:xfrm>
          <a:prstGeom prst="rect">
            <a:avLst/>
          </a:prstGeom>
        </p:spPr>
        <p:txBody>
          <a:bodyPr vert="horz" lIns="0" tIns="0" rIns="0" bIns="0" rtlCol="0" anchor="t" anchorCtr="0">
            <a:spAutoFit/>
          </a:bodyPr>
          <a:lstStyle>
            <a:lvl1pPr algn="l">
              <a:defRPr sz="700">
                <a:solidFill>
                  <a:schemeClr val="tx1">
                    <a:tint val="75000"/>
                  </a:schemeClr>
                </a:solidFill>
              </a:defRPr>
            </a:lvl1pPr>
          </a:lstStyle>
          <a:p>
            <a:fld id="{4C14AF03-FBCA-496E-899B-6F3049157C02}" type="datetime8">
              <a:rPr lang="en-GB" smtClean="0"/>
              <a:pPr/>
              <a:t>21/10/2025 14:52</a:t>
            </a:fld>
            <a:endParaRPr lang="en-GB" dirty="0"/>
          </a:p>
        </p:txBody>
      </p:sp>
      <p:sp>
        <p:nvSpPr>
          <p:cNvPr id="5" name="Footer Placeholder 4"/>
          <p:cNvSpPr>
            <a:spLocks noGrp="1"/>
          </p:cNvSpPr>
          <p:nvPr>
            <p:ph type="ftr" sz="quarter" idx="3"/>
          </p:nvPr>
        </p:nvSpPr>
        <p:spPr>
          <a:xfrm>
            <a:off x="2872052" y="6562553"/>
            <a:ext cx="3343275" cy="107722"/>
          </a:xfrm>
          <a:prstGeom prst="rect">
            <a:avLst/>
          </a:prstGeom>
        </p:spPr>
        <p:txBody>
          <a:bodyPr vert="horz" lIns="0" tIns="0" rIns="0" bIns="0" rtlCol="0" anchor="t" anchorCtr="0">
            <a:spAutoFit/>
          </a:bodyPr>
          <a:lstStyle>
            <a:lvl1pPr algn="l">
              <a:defRPr sz="7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305924" y="6562553"/>
            <a:ext cx="325801" cy="153888"/>
          </a:xfrm>
          <a:prstGeom prst="rect">
            <a:avLst/>
          </a:prstGeom>
        </p:spPr>
        <p:txBody>
          <a:bodyPr vert="horz" wrap="square" lIns="0" tIns="0" rIns="0" bIns="0" rtlCol="0" anchor="ctr">
            <a:spAutoFit/>
          </a:bodyPr>
          <a:lstStyle>
            <a:lvl1pPr algn="r">
              <a:defRPr sz="1000">
                <a:solidFill>
                  <a:srgbClr val="A0A0A0"/>
                </a:solidFill>
              </a:defRPr>
            </a:lvl1pPr>
          </a:lstStyle>
          <a:p>
            <a:fld id="{F95C2B05-D6B5-4360-9F49-9525D5DBD7C6}" type="slidenum">
              <a:rPr lang="en-GB" smtClean="0"/>
              <a:pPr/>
              <a:t>‹#›</a:t>
            </a:fld>
            <a:endParaRPr lang="en-GB" dirty="0"/>
          </a:p>
        </p:txBody>
      </p:sp>
      <p:sp>
        <p:nvSpPr>
          <p:cNvPr id="8" name="Footnote [Placeholder]" hidden="1">
            <a:extLst>
              <a:ext uri="{FF2B5EF4-FFF2-40B4-BE49-F238E27FC236}">
                <a16:creationId xmlns:a16="http://schemas.microsoft.com/office/drawing/2014/main" id="{7393DC0B-41A3-4648-8AFC-20B584679AAD}"/>
              </a:ext>
            </a:extLst>
          </p:cNvPr>
          <p:cNvSpPr txBox="1">
            <a:spLocks/>
          </p:cNvSpPr>
          <p:nvPr userDrawn="1"/>
        </p:nvSpPr>
        <p:spPr>
          <a:xfrm>
            <a:off x="271463" y="6608991"/>
            <a:ext cx="8356489" cy="107722"/>
          </a:xfrm>
          <a:prstGeom prst="rect">
            <a:avLst/>
          </a:prstGeom>
        </p:spPr>
        <p:txBody>
          <a:bodyPr vert="horz" lIns="0" tIns="0" rIns="0" bIns="0" rtlCol="0" anchor="b">
            <a:spAutoFit/>
          </a:bodyPr>
          <a:lstStyle>
            <a:lvl1pPr lvl="0" indent="0" defTabSz="914400">
              <a:lnSpc>
                <a:spcPct val="100000"/>
              </a:lnSpc>
              <a:spcBef>
                <a:spcPts val="0"/>
              </a:spcBef>
              <a:spcAft>
                <a:spcPts val="200"/>
              </a:spcAft>
              <a:buFont typeface="Arial" panose="020B0604020202020204" pitchFamily="34" charset="0"/>
              <a:buNone/>
              <a:defRPr sz="700"/>
            </a:lvl1pPr>
            <a:lvl2pPr marL="180975" indent="0" defTabSz="914400">
              <a:lnSpc>
                <a:spcPct val="100000"/>
              </a:lnSpc>
              <a:spcBef>
                <a:spcPts val="0"/>
              </a:spcBef>
              <a:spcAft>
                <a:spcPts val="200"/>
              </a:spcAft>
              <a:buFont typeface="Arial" panose="020B0604020202020204" pitchFamily="34" charset="0"/>
              <a:buNone/>
              <a:defRPr sz="700"/>
            </a:lvl2pPr>
            <a:lvl3pPr marL="361950" indent="0" defTabSz="914400">
              <a:lnSpc>
                <a:spcPct val="100000"/>
              </a:lnSpc>
              <a:spcBef>
                <a:spcPts val="0"/>
              </a:spcBef>
              <a:spcAft>
                <a:spcPts val="200"/>
              </a:spcAft>
              <a:buFont typeface="Arial" panose="020B0604020202020204" pitchFamily="34" charset="0"/>
              <a:buNone/>
              <a:defRPr sz="700"/>
            </a:lvl3pPr>
            <a:lvl4pPr marL="533400" indent="0" defTabSz="914400">
              <a:lnSpc>
                <a:spcPct val="100000"/>
              </a:lnSpc>
              <a:spcBef>
                <a:spcPts val="0"/>
              </a:spcBef>
              <a:spcAft>
                <a:spcPts val="200"/>
              </a:spcAft>
              <a:buFont typeface="Arial" panose="020B0604020202020204" pitchFamily="34" charset="0"/>
              <a:buNone/>
              <a:defRPr sz="700"/>
            </a:lvl4pPr>
            <a:lvl5pPr marL="715962" indent="0" defTabSz="914400">
              <a:lnSpc>
                <a:spcPct val="100000"/>
              </a:lnSpc>
              <a:spcBef>
                <a:spcPts val="0"/>
              </a:spcBef>
              <a:spcAft>
                <a:spcPts val="200"/>
              </a:spcAft>
              <a:buFont typeface="Arial" panose="020B0604020202020204" pitchFamily="34" charset="0"/>
              <a:buNone/>
              <a:defRPr sz="7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0"/>
            <a:r>
              <a:rPr lang="en-GB" dirty="0"/>
              <a:t>(n)</a:t>
            </a:r>
          </a:p>
        </p:txBody>
      </p:sp>
      <p:grpSp>
        <p:nvGrpSpPr>
          <p:cNvPr id="9" name="Harvey 3" hidden="1">
            <a:extLst>
              <a:ext uri="{FF2B5EF4-FFF2-40B4-BE49-F238E27FC236}">
                <a16:creationId xmlns:a16="http://schemas.microsoft.com/office/drawing/2014/main" id="{AC1E3181-CC72-4F54-9AF9-5553B2889183}"/>
              </a:ext>
            </a:extLst>
          </p:cNvPr>
          <p:cNvGrpSpPr>
            <a:grpSpLocks/>
          </p:cNvGrpSpPr>
          <p:nvPr userDrawn="1">
            <p:custDataLst>
              <p:tags r:id="rId5"/>
            </p:custDataLst>
          </p:nvPr>
        </p:nvGrpSpPr>
        <p:grpSpPr>
          <a:xfrm>
            <a:off x="8260113" y="923373"/>
            <a:ext cx="243440" cy="243440"/>
            <a:chOff x="0" y="0"/>
            <a:chExt cx="914400" cy="914400"/>
          </a:xfrm>
          <a:solidFill>
            <a:schemeClr val="tx2"/>
          </a:solidFill>
        </p:grpSpPr>
        <p:sp>
          <p:nvSpPr>
            <p:cNvPr id="10" name="Harvey 0/3 [0]" hidden="1">
              <a:extLst>
                <a:ext uri="{FF2B5EF4-FFF2-40B4-BE49-F238E27FC236}">
                  <a16:creationId xmlns:a16="http://schemas.microsoft.com/office/drawing/2014/main" id="{D6B33808-507B-4D66-85D1-37782EC4148B}"/>
                </a:ext>
              </a:extLst>
            </p:cNvPr>
            <p:cNvSpPr>
              <a:spLocks noChangeAspect="1"/>
            </p:cNvSpPr>
            <p:nvPr>
              <p:custDataLst>
                <p:tags r:id="rId130"/>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952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rvey 1/3 [1]">
              <a:extLst>
                <a:ext uri="{FF2B5EF4-FFF2-40B4-BE49-F238E27FC236}">
                  <a16:creationId xmlns:a16="http://schemas.microsoft.com/office/drawing/2014/main" id="{921CFC2E-389E-4103-BC4E-6E67F75A7AE1}"/>
                </a:ext>
              </a:extLst>
            </p:cNvPr>
            <p:cNvSpPr>
              <a:spLocks noChangeAspect="1"/>
            </p:cNvSpPr>
            <p:nvPr>
              <p:custDataLst>
                <p:tags r:id="rId131"/>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solidFill>
              <a:schemeClr val="tx2"/>
            </a:solidFill>
            <a:ln w="952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rvey 2/3 [2]" hidden="1">
              <a:extLst>
                <a:ext uri="{FF2B5EF4-FFF2-40B4-BE49-F238E27FC236}">
                  <a16:creationId xmlns:a16="http://schemas.microsoft.com/office/drawing/2014/main" id="{9E2E3119-AC69-473A-98AA-36F58312CCF5}"/>
                </a:ext>
              </a:extLst>
            </p:cNvPr>
            <p:cNvSpPr>
              <a:spLocks noChangeAspect="1"/>
            </p:cNvSpPr>
            <p:nvPr>
              <p:custDataLst>
                <p:tags r:id="rId132"/>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952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rvey 3/3 [3]" hidden="1">
              <a:extLst>
                <a:ext uri="{FF2B5EF4-FFF2-40B4-BE49-F238E27FC236}">
                  <a16:creationId xmlns:a16="http://schemas.microsoft.com/office/drawing/2014/main" id="{F10FD9C1-7770-450C-9F7F-8FE6216FD756}"/>
                </a:ext>
              </a:extLst>
            </p:cNvPr>
            <p:cNvSpPr>
              <a:spLocks noChangeAspect="1"/>
            </p:cNvSpPr>
            <p:nvPr>
              <p:custDataLst>
                <p:tags r:id="rId133"/>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952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Harvey 4" hidden="1">
            <a:extLst>
              <a:ext uri="{FF2B5EF4-FFF2-40B4-BE49-F238E27FC236}">
                <a16:creationId xmlns:a16="http://schemas.microsoft.com/office/drawing/2014/main" id="{ED3B7925-C643-48E9-9651-A73E04523B90}"/>
              </a:ext>
            </a:extLst>
          </p:cNvPr>
          <p:cNvGrpSpPr>
            <a:grpSpLocks/>
          </p:cNvGrpSpPr>
          <p:nvPr userDrawn="1">
            <p:custDataLst>
              <p:tags r:id="rId6"/>
            </p:custDataLst>
          </p:nvPr>
        </p:nvGrpSpPr>
        <p:grpSpPr>
          <a:xfrm>
            <a:off x="8636170" y="923373"/>
            <a:ext cx="243440" cy="243440"/>
            <a:chOff x="0" y="0"/>
            <a:chExt cx="914400" cy="914400"/>
          </a:xfrm>
          <a:solidFill>
            <a:schemeClr val="tx2"/>
          </a:solidFill>
        </p:grpSpPr>
        <p:sp>
          <p:nvSpPr>
            <p:cNvPr id="15" name="Harvey 0/4 [0]" hidden="1">
              <a:extLst>
                <a:ext uri="{FF2B5EF4-FFF2-40B4-BE49-F238E27FC236}">
                  <a16:creationId xmlns:a16="http://schemas.microsoft.com/office/drawing/2014/main" id="{F57AAAB2-80E5-4545-9F2E-25A28E3AD145}"/>
                </a:ext>
              </a:extLst>
            </p:cNvPr>
            <p:cNvSpPr>
              <a:spLocks noChangeAspect="1"/>
            </p:cNvSpPr>
            <p:nvPr>
              <p:custDataLst>
                <p:tags r:id="rId125"/>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952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rvey 1/4 [1]">
              <a:extLst>
                <a:ext uri="{FF2B5EF4-FFF2-40B4-BE49-F238E27FC236}">
                  <a16:creationId xmlns:a16="http://schemas.microsoft.com/office/drawing/2014/main" id="{60B0E913-38F4-4BAB-A4F2-B5884C25433B}"/>
                </a:ext>
              </a:extLst>
            </p:cNvPr>
            <p:cNvSpPr>
              <a:spLocks noChangeAspect="1"/>
            </p:cNvSpPr>
            <p:nvPr>
              <p:custDataLst>
                <p:tags r:id="rId126"/>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tx2"/>
            </a:solidFill>
            <a:ln w="952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rvey 2/4 [2]" hidden="1">
              <a:extLst>
                <a:ext uri="{FF2B5EF4-FFF2-40B4-BE49-F238E27FC236}">
                  <a16:creationId xmlns:a16="http://schemas.microsoft.com/office/drawing/2014/main" id="{B5E59101-B25D-44C4-9061-2D2C9F800CD7}"/>
                </a:ext>
              </a:extLst>
            </p:cNvPr>
            <p:cNvSpPr>
              <a:spLocks noChangeAspect="1"/>
            </p:cNvSpPr>
            <p:nvPr>
              <p:custDataLst>
                <p:tags r:id="rId127"/>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952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rvey 3/4 [3]" hidden="1">
              <a:extLst>
                <a:ext uri="{FF2B5EF4-FFF2-40B4-BE49-F238E27FC236}">
                  <a16:creationId xmlns:a16="http://schemas.microsoft.com/office/drawing/2014/main" id="{4949F610-70D0-4EC0-9EC1-DBF79680B8F9}"/>
                </a:ext>
              </a:extLst>
            </p:cNvPr>
            <p:cNvSpPr>
              <a:spLocks noChangeAspect="1"/>
            </p:cNvSpPr>
            <p:nvPr>
              <p:custDataLst>
                <p:tags r:id="rId128"/>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952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Harvey 4/4 [4]" hidden="1">
              <a:extLst>
                <a:ext uri="{FF2B5EF4-FFF2-40B4-BE49-F238E27FC236}">
                  <a16:creationId xmlns:a16="http://schemas.microsoft.com/office/drawing/2014/main" id="{30DD385F-1444-49D3-82FA-582ADBAD527C}"/>
                </a:ext>
              </a:extLst>
            </p:cNvPr>
            <p:cNvSpPr>
              <a:spLocks noChangeAspect="1"/>
            </p:cNvSpPr>
            <p:nvPr>
              <p:custDataLst>
                <p:tags r:id="rId129"/>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952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Harvey 8" hidden="1">
            <a:extLst>
              <a:ext uri="{FF2B5EF4-FFF2-40B4-BE49-F238E27FC236}">
                <a16:creationId xmlns:a16="http://schemas.microsoft.com/office/drawing/2014/main" id="{74AB46CC-AA70-4A7E-AB6D-45D650D9D3E9}"/>
              </a:ext>
            </a:extLst>
          </p:cNvPr>
          <p:cNvGrpSpPr>
            <a:grpSpLocks/>
          </p:cNvGrpSpPr>
          <p:nvPr userDrawn="1">
            <p:custDataLst>
              <p:tags r:id="rId7"/>
            </p:custDataLst>
          </p:nvPr>
        </p:nvGrpSpPr>
        <p:grpSpPr>
          <a:xfrm>
            <a:off x="9012227" y="923373"/>
            <a:ext cx="243440" cy="243440"/>
            <a:chOff x="0" y="0"/>
            <a:chExt cx="914400" cy="914400"/>
          </a:xfrm>
          <a:solidFill>
            <a:schemeClr val="tx2"/>
          </a:solidFill>
        </p:grpSpPr>
        <p:sp>
          <p:nvSpPr>
            <p:cNvPr id="21" name="Harvey 0/8 [0]" hidden="1">
              <a:extLst>
                <a:ext uri="{FF2B5EF4-FFF2-40B4-BE49-F238E27FC236}">
                  <a16:creationId xmlns:a16="http://schemas.microsoft.com/office/drawing/2014/main" id="{AC3E93C4-6AF2-497A-8A7A-83C49B2D65B0}"/>
                </a:ext>
              </a:extLst>
            </p:cNvPr>
            <p:cNvSpPr>
              <a:spLocks noChangeAspect="1"/>
            </p:cNvSpPr>
            <p:nvPr>
              <p:custDataLst>
                <p:tags r:id="rId116"/>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952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Harvey 1/8 [1]">
              <a:extLst>
                <a:ext uri="{FF2B5EF4-FFF2-40B4-BE49-F238E27FC236}">
                  <a16:creationId xmlns:a16="http://schemas.microsoft.com/office/drawing/2014/main" id="{8D68539A-E316-4FD5-A5A0-5E3C779AD60D}"/>
                </a:ext>
              </a:extLst>
            </p:cNvPr>
            <p:cNvSpPr>
              <a:spLocks noChangeAspect="1"/>
            </p:cNvSpPr>
            <p:nvPr>
              <p:custDataLst>
                <p:tags r:id="rId117"/>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solidFill>
              <a:schemeClr val="tx2"/>
            </a:solidFill>
            <a:ln w="952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Harvey 2/8 [2]" hidden="1">
              <a:extLst>
                <a:ext uri="{FF2B5EF4-FFF2-40B4-BE49-F238E27FC236}">
                  <a16:creationId xmlns:a16="http://schemas.microsoft.com/office/drawing/2014/main" id="{B8641327-54D1-401D-809E-BE892D812D2B}"/>
                </a:ext>
              </a:extLst>
            </p:cNvPr>
            <p:cNvSpPr>
              <a:spLocks noChangeAspect="1"/>
            </p:cNvSpPr>
            <p:nvPr>
              <p:custDataLst>
                <p:tags r:id="rId118"/>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952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rvey 3/8 [3]" hidden="1">
              <a:extLst>
                <a:ext uri="{FF2B5EF4-FFF2-40B4-BE49-F238E27FC236}">
                  <a16:creationId xmlns:a16="http://schemas.microsoft.com/office/drawing/2014/main" id="{E4100B77-EC5F-4AE8-A7C3-9F08BC8EB0D2}"/>
                </a:ext>
              </a:extLst>
            </p:cNvPr>
            <p:cNvSpPr>
              <a:spLocks noChangeAspect="1"/>
            </p:cNvSpPr>
            <p:nvPr>
              <p:custDataLst>
                <p:tags r:id="rId119"/>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952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rvey 4/8 [4]" hidden="1">
              <a:extLst>
                <a:ext uri="{FF2B5EF4-FFF2-40B4-BE49-F238E27FC236}">
                  <a16:creationId xmlns:a16="http://schemas.microsoft.com/office/drawing/2014/main" id="{473D61E5-A4AA-4F9C-A035-B76E8CFAC6EE}"/>
                </a:ext>
              </a:extLst>
            </p:cNvPr>
            <p:cNvSpPr>
              <a:spLocks noChangeAspect="1"/>
            </p:cNvSpPr>
            <p:nvPr>
              <p:custDataLst>
                <p:tags r:id="rId120"/>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952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rvey 5/8 [5]" hidden="1">
              <a:extLst>
                <a:ext uri="{FF2B5EF4-FFF2-40B4-BE49-F238E27FC236}">
                  <a16:creationId xmlns:a16="http://schemas.microsoft.com/office/drawing/2014/main" id="{05A1DA10-37D2-43BA-BD71-2954677F6799}"/>
                </a:ext>
              </a:extLst>
            </p:cNvPr>
            <p:cNvSpPr>
              <a:spLocks noChangeAspect="1"/>
            </p:cNvSpPr>
            <p:nvPr>
              <p:custDataLst>
                <p:tags r:id="rId121"/>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952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rvey 6/8 [6]" hidden="1">
              <a:extLst>
                <a:ext uri="{FF2B5EF4-FFF2-40B4-BE49-F238E27FC236}">
                  <a16:creationId xmlns:a16="http://schemas.microsoft.com/office/drawing/2014/main" id="{B3F12F8B-1944-4887-BE62-22224361787A}"/>
                </a:ext>
              </a:extLst>
            </p:cNvPr>
            <p:cNvSpPr>
              <a:spLocks noChangeAspect="1"/>
            </p:cNvSpPr>
            <p:nvPr>
              <p:custDataLst>
                <p:tags r:id="rId122"/>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952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Harvey 7/8 [7]" hidden="1">
              <a:extLst>
                <a:ext uri="{FF2B5EF4-FFF2-40B4-BE49-F238E27FC236}">
                  <a16:creationId xmlns:a16="http://schemas.microsoft.com/office/drawing/2014/main" id="{17C07A5E-1828-4390-97BB-85E6F5B1E45B}"/>
                </a:ext>
              </a:extLst>
            </p:cNvPr>
            <p:cNvSpPr>
              <a:spLocks noChangeAspect="1"/>
            </p:cNvSpPr>
            <p:nvPr>
              <p:custDataLst>
                <p:tags r:id="rId123"/>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952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Harvey 8/8 [8]" hidden="1">
              <a:extLst>
                <a:ext uri="{FF2B5EF4-FFF2-40B4-BE49-F238E27FC236}">
                  <a16:creationId xmlns:a16="http://schemas.microsoft.com/office/drawing/2014/main" id="{2AF8478F-EFF6-42E0-9DE3-F49A42334841}"/>
                </a:ext>
              </a:extLst>
            </p:cNvPr>
            <p:cNvSpPr>
              <a:spLocks noChangeAspect="1"/>
            </p:cNvSpPr>
            <p:nvPr>
              <p:custDataLst>
                <p:tags r:id="rId12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952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Harvey 100" hidden="1">
            <a:extLst>
              <a:ext uri="{FF2B5EF4-FFF2-40B4-BE49-F238E27FC236}">
                <a16:creationId xmlns:a16="http://schemas.microsoft.com/office/drawing/2014/main" id="{5C80B875-64A4-455D-8945-BBFF2990DF15}"/>
              </a:ext>
            </a:extLst>
          </p:cNvPr>
          <p:cNvGrpSpPr/>
          <p:nvPr userDrawn="1">
            <p:custDataLst>
              <p:tags r:id="rId8"/>
            </p:custDataLst>
          </p:nvPr>
        </p:nvGrpSpPr>
        <p:grpSpPr>
          <a:xfrm>
            <a:off x="9388285" y="923373"/>
            <a:ext cx="243440" cy="243440"/>
            <a:chOff x="4334905" y="3282696"/>
            <a:chExt cx="292608" cy="292608"/>
          </a:xfrm>
          <a:solidFill>
            <a:schemeClr val="tx2"/>
          </a:solidFill>
        </p:grpSpPr>
        <p:sp>
          <p:nvSpPr>
            <p:cNvPr id="31" name="Harvey 0/100 [0]" hidden="1">
              <a:extLst>
                <a:ext uri="{FF2B5EF4-FFF2-40B4-BE49-F238E27FC236}">
                  <a16:creationId xmlns:a16="http://schemas.microsoft.com/office/drawing/2014/main" id="{1ED54BA5-4E3F-402A-9027-FE437AC2BAD1}"/>
                </a:ext>
              </a:extLst>
            </p:cNvPr>
            <p:cNvSpPr>
              <a:spLocks noChangeAspect="1"/>
            </p:cNvSpPr>
            <p:nvPr>
              <p:custDataLst>
                <p:tags r:id="rId15"/>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9525" cmpd="sng">
              <a:solidFill>
                <a:schemeClr val="tx2"/>
              </a:solidFill>
            </a:ln>
          </p:spPr>
          <p:txBody>
            <a:bodyPr/>
            <a:lstStyle/>
            <a:p>
              <a:endParaRPr lang="en-GB"/>
            </a:p>
          </p:txBody>
        </p:sp>
        <p:sp>
          <p:nvSpPr>
            <p:cNvPr id="32" name="Harvey 1/100 [1]">
              <a:extLst>
                <a:ext uri="{FF2B5EF4-FFF2-40B4-BE49-F238E27FC236}">
                  <a16:creationId xmlns:a16="http://schemas.microsoft.com/office/drawing/2014/main" id="{FDEBA46C-19A1-44E3-AAE1-26FA5F683FB4}"/>
                </a:ext>
              </a:extLst>
            </p:cNvPr>
            <p:cNvSpPr>
              <a:spLocks noChangeAspect="1"/>
            </p:cNvSpPr>
            <p:nvPr>
              <p:custDataLst>
                <p:tags r:id="rId16"/>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solidFill>
              <a:schemeClr val="tx2"/>
            </a:solidFill>
            <a:ln w="9525" cmpd="sng">
              <a:solidFill>
                <a:schemeClr val="tx2"/>
              </a:solidFill>
            </a:ln>
          </p:spPr>
          <p:txBody>
            <a:bodyPr/>
            <a:lstStyle/>
            <a:p>
              <a:endParaRPr lang="en-GB"/>
            </a:p>
          </p:txBody>
        </p:sp>
        <p:sp>
          <p:nvSpPr>
            <p:cNvPr id="33" name="Harvey 2/100 [2]" hidden="1">
              <a:extLst>
                <a:ext uri="{FF2B5EF4-FFF2-40B4-BE49-F238E27FC236}">
                  <a16:creationId xmlns:a16="http://schemas.microsoft.com/office/drawing/2014/main" id="{8D1E9CF1-F2BF-4EC5-BB83-42CDC6C58F30}"/>
                </a:ext>
              </a:extLst>
            </p:cNvPr>
            <p:cNvSpPr>
              <a:spLocks noChangeAspect="1"/>
            </p:cNvSpPr>
            <p:nvPr>
              <p:custDataLst>
                <p:tags r:id="rId17"/>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9525" cmpd="sng">
              <a:solidFill>
                <a:schemeClr val="tx2"/>
              </a:solidFill>
            </a:ln>
          </p:spPr>
          <p:txBody>
            <a:bodyPr/>
            <a:lstStyle/>
            <a:p>
              <a:endParaRPr lang="en-GB"/>
            </a:p>
          </p:txBody>
        </p:sp>
        <p:sp>
          <p:nvSpPr>
            <p:cNvPr id="34" name="Harvey 3/100 [3]" hidden="1">
              <a:extLst>
                <a:ext uri="{FF2B5EF4-FFF2-40B4-BE49-F238E27FC236}">
                  <a16:creationId xmlns:a16="http://schemas.microsoft.com/office/drawing/2014/main" id="{10C5D036-22F7-4CBA-B480-2E2382A13BDA}"/>
                </a:ext>
              </a:extLst>
            </p:cNvPr>
            <p:cNvSpPr>
              <a:spLocks noChangeAspect="1"/>
            </p:cNvSpPr>
            <p:nvPr>
              <p:custDataLst>
                <p:tags r:id="rId18"/>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9525" cmpd="sng">
              <a:solidFill>
                <a:schemeClr val="tx2"/>
              </a:solidFill>
            </a:ln>
          </p:spPr>
          <p:txBody>
            <a:bodyPr/>
            <a:lstStyle/>
            <a:p>
              <a:endParaRPr lang="en-GB"/>
            </a:p>
          </p:txBody>
        </p:sp>
        <p:sp>
          <p:nvSpPr>
            <p:cNvPr id="35" name="Harvey 4/100 [4]" hidden="1">
              <a:extLst>
                <a:ext uri="{FF2B5EF4-FFF2-40B4-BE49-F238E27FC236}">
                  <a16:creationId xmlns:a16="http://schemas.microsoft.com/office/drawing/2014/main" id="{A6C6BA88-CF16-4BFB-9C3E-68ED09CEDC63}"/>
                </a:ext>
              </a:extLst>
            </p:cNvPr>
            <p:cNvSpPr>
              <a:spLocks noChangeAspect="1"/>
            </p:cNvSpPr>
            <p:nvPr>
              <p:custDataLst>
                <p:tags r:id="rId19"/>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9525" cmpd="sng">
              <a:solidFill>
                <a:schemeClr val="tx2"/>
              </a:solidFill>
            </a:ln>
          </p:spPr>
          <p:txBody>
            <a:bodyPr/>
            <a:lstStyle/>
            <a:p>
              <a:endParaRPr lang="en-GB"/>
            </a:p>
          </p:txBody>
        </p:sp>
        <p:sp>
          <p:nvSpPr>
            <p:cNvPr id="36" name="Harvey 5/100 [5]" hidden="1">
              <a:extLst>
                <a:ext uri="{FF2B5EF4-FFF2-40B4-BE49-F238E27FC236}">
                  <a16:creationId xmlns:a16="http://schemas.microsoft.com/office/drawing/2014/main" id="{28C40E85-60B5-469C-8BED-DDCF29A87EF2}"/>
                </a:ext>
              </a:extLst>
            </p:cNvPr>
            <p:cNvSpPr>
              <a:spLocks noChangeAspect="1"/>
            </p:cNvSpPr>
            <p:nvPr>
              <p:custDataLst>
                <p:tags r:id="rId20"/>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9525" cmpd="sng">
              <a:solidFill>
                <a:schemeClr val="tx2"/>
              </a:solidFill>
            </a:ln>
          </p:spPr>
          <p:txBody>
            <a:bodyPr/>
            <a:lstStyle/>
            <a:p>
              <a:endParaRPr lang="en-GB"/>
            </a:p>
          </p:txBody>
        </p:sp>
        <p:sp>
          <p:nvSpPr>
            <p:cNvPr id="37" name="Harvey 6/100 [6]" hidden="1">
              <a:extLst>
                <a:ext uri="{FF2B5EF4-FFF2-40B4-BE49-F238E27FC236}">
                  <a16:creationId xmlns:a16="http://schemas.microsoft.com/office/drawing/2014/main" id="{69D1BFF8-4BE0-4E92-BCE0-E7FF95E3E1A5}"/>
                </a:ext>
              </a:extLst>
            </p:cNvPr>
            <p:cNvSpPr>
              <a:spLocks noChangeAspect="1"/>
            </p:cNvSpPr>
            <p:nvPr>
              <p:custDataLst>
                <p:tags r:id="rId21"/>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9525" cmpd="sng">
              <a:solidFill>
                <a:schemeClr val="tx2"/>
              </a:solidFill>
            </a:ln>
          </p:spPr>
          <p:txBody>
            <a:bodyPr/>
            <a:lstStyle/>
            <a:p>
              <a:endParaRPr lang="en-GB"/>
            </a:p>
          </p:txBody>
        </p:sp>
        <p:sp>
          <p:nvSpPr>
            <p:cNvPr id="38" name="Harvey 7/100 [7]" hidden="1">
              <a:extLst>
                <a:ext uri="{FF2B5EF4-FFF2-40B4-BE49-F238E27FC236}">
                  <a16:creationId xmlns:a16="http://schemas.microsoft.com/office/drawing/2014/main" id="{1D5A18F0-B5FD-41BC-BE40-4911191286E6}"/>
                </a:ext>
              </a:extLst>
            </p:cNvPr>
            <p:cNvSpPr>
              <a:spLocks noChangeAspect="1"/>
            </p:cNvSpPr>
            <p:nvPr>
              <p:custDataLst>
                <p:tags r:id="rId22"/>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9525" cmpd="sng">
              <a:solidFill>
                <a:schemeClr val="tx2"/>
              </a:solidFill>
            </a:ln>
          </p:spPr>
          <p:txBody>
            <a:bodyPr/>
            <a:lstStyle/>
            <a:p>
              <a:endParaRPr lang="en-GB"/>
            </a:p>
          </p:txBody>
        </p:sp>
        <p:sp>
          <p:nvSpPr>
            <p:cNvPr id="39" name="Harvey 8/100 [8]" hidden="1">
              <a:extLst>
                <a:ext uri="{FF2B5EF4-FFF2-40B4-BE49-F238E27FC236}">
                  <a16:creationId xmlns:a16="http://schemas.microsoft.com/office/drawing/2014/main" id="{DCDA9BAE-AE95-4615-BA47-003CD795E3C5}"/>
                </a:ext>
              </a:extLst>
            </p:cNvPr>
            <p:cNvSpPr>
              <a:spLocks noChangeAspect="1"/>
            </p:cNvSpPr>
            <p:nvPr>
              <p:custDataLst>
                <p:tags r:id="rId23"/>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9525" cmpd="sng">
              <a:solidFill>
                <a:schemeClr val="tx2"/>
              </a:solidFill>
            </a:ln>
          </p:spPr>
          <p:txBody>
            <a:bodyPr/>
            <a:lstStyle/>
            <a:p>
              <a:endParaRPr lang="en-GB"/>
            </a:p>
          </p:txBody>
        </p:sp>
        <p:sp>
          <p:nvSpPr>
            <p:cNvPr id="40" name="Harvey 9/100 [9]" hidden="1">
              <a:extLst>
                <a:ext uri="{FF2B5EF4-FFF2-40B4-BE49-F238E27FC236}">
                  <a16:creationId xmlns:a16="http://schemas.microsoft.com/office/drawing/2014/main" id="{CA75F33E-7A34-4967-9DD1-430D427DA1F4}"/>
                </a:ext>
              </a:extLst>
            </p:cNvPr>
            <p:cNvSpPr>
              <a:spLocks noChangeAspect="1"/>
            </p:cNvSpPr>
            <p:nvPr>
              <p:custDataLst>
                <p:tags r:id="rId24"/>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9525" cmpd="sng">
              <a:solidFill>
                <a:schemeClr val="tx2"/>
              </a:solidFill>
            </a:ln>
          </p:spPr>
          <p:txBody>
            <a:bodyPr/>
            <a:lstStyle/>
            <a:p>
              <a:endParaRPr lang="en-GB"/>
            </a:p>
          </p:txBody>
        </p:sp>
        <p:sp>
          <p:nvSpPr>
            <p:cNvPr id="41" name="Harvey 10/100 [10]" hidden="1">
              <a:extLst>
                <a:ext uri="{FF2B5EF4-FFF2-40B4-BE49-F238E27FC236}">
                  <a16:creationId xmlns:a16="http://schemas.microsoft.com/office/drawing/2014/main" id="{640728A1-CD5B-4C69-A4E1-A9FF120389E1}"/>
                </a:ext>
              </a:extLst>
            </p:cNvPr>
            <p:cNvSpPr>
              <a:spLocks noChangeAspect="1"/>
            </p:cNvSpPr>
            <p:nvPr>
              <p:custDataLst>
                <p:tags r:id="rId25"/>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9525" cmpd="sng">
              <a:solidFill>
                <a:schemeClr val="tx2"/>
              </a:solidFill>
            </a:ln>
          </p:spPr>
          <p:txBody>
            <a:bodyPr/>
            <a:lstStyle/>
            <a:p>
              <a:endParaRPr lang="en-GB"/>
            </a:p>
          </p:txBody>
        </p:sp>
        <p:sp>
          <p:nvSpPr>
            <p:cNvPr id="42" name="Harvey 11/100 [11]" hidden="1">
              <a:extLst>
                <a:ext uri="{FF2B5EF4-FFF2-40B4-BE49-F238E27FC236}">
                  <a16:creationId xmlns:a16="http://schemas.microsoft.com/office/drawing/2014/main" id="{7D606164-0E40-4B85-B07E-A48266345729}"/>
                </a:ext>
              </a:extLst>
            </p:cNvPr>
            <p:cNvSpPr>
              <a:spLocks noChangeAspect="1"/>
            </p:cNvSpPr>
            <p:nvPr>
              <p:custDataLst>
                <p:tags r:id="rId26"/>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9525" cmpd="sng">
              <a:solidFill>
                <a:schemeClr val="tx2"/>
              </a:solidFill>
            </a:ln>
          </p:spPr>
          <p:txBody>
            <a:bodyPr/>
            <a:lstStyle/>
            <a:p>
              <a:endParaRPr lang="en-GB"/>
            </a:p>
          </p:txBody>
        </p:sp>
        <p:sp>
          <p:nvSpPr>
            <p:cNvPr id="43" name="Harvey 12/100 [12]" hidden="1">
              <a:extLst>
                <a:ext uri="{FF2B5EF4-FFF2-40B4-BE49-F238E27FC236}">
                  <a16:creationId xmlns:a16="http://schemas.microsoft.com/office/drawing/2014/main" id="{51384F6E-3FE6-4CEE-B586-0368D1515C02}"/>
                </a:ext>
              </a:extLst>
            </p:cNvPr>
            <p:cNvSpPr>
              <a:spLocks noChangeAspect="1"/>
            </p:cNvSpPr>
            <p:nvPr>
              <p:custDataLst>
                <p:tags r:id="rId27"/>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9525" cmpd="sng">
              <a:solidFill>
                <a:schemeClr val="tx2"/>
              </a:solidFill>
            </a:ln>
          </p:spPr>
          <p:txBody>
            <a:bodyPr/>
            <a:lstStyle/>
            <a:p>
              <a:endParaRPr lang="en-GB"/>
            </a:p>
          </p:txBody>
        </p:sp>
        <p:sp>
          <p:nvSpPr>
            <p:cNvPr id="44" name="Harvey 13/100 [13]" hidden="1">
              <a:extLst>
                <a:ext uri="{FF2B5EF4-FFF2-40B4-BE49-F238E27FC236}">
                  <a16:creationId xmlns:a16="http://schemas.microsoft.com/office/drawing/2014/main" id="{A1E40B46-AE2D-49BB-BCE0-7C1CC0F0D873}"/>
                </a:ext>
              </a:extLst>
            </p:cNvPr>
            <p:cNvSpPr>
              <a:spLocks noChangeAspect="1"/>
            </p:cNvSpPr>
            <p:nvPr>
              <p:custDataLst>
                <p:tags r:id="rId28"/>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9525" cmpd="sng">
              <a:solidFill>
                <a:schemeClr val="tx2"/>
              </a:solidFill>
            </a:ln>
          </p:spPr>
          <p:txBody>
            <a:bodyPr/>
            <a:lstStyle/>
            <a:p>
              <a:endParaRPr lang="en-GB"/>
            </a:p>
          </p:txBody>
        </p:sp>
        <p:sp>
          <p:nvSpPr>
            <p:cNvPr id="45" name="Harvey 14/100 [14]" hidden="1">
              <a:extLst>
                <a:ext uri="{FF2B5EF4-FFF2-40B4-BE49-F238E27FC236}">
                  <a16:creationId xmlns:a16="http://schemas.microsoft.com/office/drawing/2014/main" id="{429726FD-D0C6-4A8E-8DBA-764FD762A1E8}"/>
                </a:ext>
              </a:extLst>
            </p:cNvPr>
            <p:cNvSpPr>
              <a:spLocks noChangeAspect="1"/>
            </p:cNvSpPr>
            <p:nvPr>
              <p:custDataLst>
                <p:tags r:id="rId29"/>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9525" cmpd="sng">
              <a:solidFill>
                <a:schemeClr val="tx2"/>
              </a:solidFill>
            </a:ln>
          </p:spPr>
          <p:txBody>
            <a:bodyPr/>
            <a:lstStyle/>
            <a:p>
              <a:endParaRPr lang="en-GB"/>
            </a:p>
          </p:txBody>
        </p:sp>
        <p:sp>
          <p:nvSpPr>
            <p:cNvPr id="46" name="Harvey 15/100 [15]" hidden="1">
              <a:extLst>
                <a:ext uri="{FF2B5EF4-FFF2-40B4-BE49-F238E27FC236}">
                  <a16:creationId xmlns:a16="http://schemas.microsoft.com/office/drawing/2014/main" id="{BEB33821-2629-4034-B6DC-4DE732E71AAC}"/>
                </a:ext>
              </a:extLst>
            </p:cNvPr>
            <p:cNvSpPr>
              <a:spLocks noChangeAspect="1"/>
            </p:cNvSpPr>
            <p:nvPr>
              <p:custDataLst>
                <p:tags r:id="rId30"/>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9525" cmpd="sng">
              <a:solidFill>
                <a:schemeClr val="tx2"/>
              </a:solidFill>
            </a:ln>
          </p:spPr>
          <p:txBody>
            <a:bodyPr/>
            <a:lstStyle/>
            <a:p>
              <a:endParaRPr lang="en-GB"/>
            </a:p>
          </p:txBody>
        </p:sp>
        <p:sp>
          <p:nvSpPr>
            <p:cNvPr id="47" name="Harvey 16/100 [16]" hidden="1">
              <a:extLst>
                <a:ext uri="{FF2B5EF4-FFF2-40B4-BE49-F238E27FC236}">
                  <a16:creationId xmlns:a16="http://schemas.microsoft.com/office/drawing/2014/main" id="{AA61DD0C-7B60-4065-869C-2F49528B59DB}"/>
                </a:ext>
              </a:extLst>
            </p:cNvPr>
            <p:cNvSpPr>
              <a:spLocks noChangeAspect="1"/>
            </p:cNvSpPr>
            <p:nvPr>
              <p:custDataLst>
                <p:tags r:id="rId31"/>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9525" cmpd="sng">
              <a:solidFill>
                <a:schemeClr val="tx2"/>
              </a:solidFill>
            </a:ln>
          </p:spPr>
          <p:txBody>
            <a:bodyPr/>
            <a:lstStyle/>
            <a:p>
              <a:endParaRPr lang="en-GB"/>
            </a:p>
          </p:txBody>
        </p:sp>
        <p:sp>
          <p:nvSpPr>
            <p:cNvPr id="48" name="Harvey 17/100 [17]" hidden="1">
              <a:extLst>
                <a:ext uri="{FF2B5EF4-FFF2-40B4-BE49-F238E27FC236}">
                  <a16:creationId xmlns:a16="http://schemas.microsoft.com/office/drawing/2014/main" id="{E1CB4B85-BCB3-4D12-B082-A957AF74FA20}"/>
                </a:ext>
              </a:extLst>
            </p:cNvPr>
            <p:cNvSpPr>
              <a:spLocks noChangeAspect="1"/>
            </p:cNvSpPr>
            <p:nvPr>
              <p:custDataLst>
                <p:tags r:id="rId32"/>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9525" cmpd="sng">
              <a:solidFill>
                <a:schemeClr val="tx2"/>
              </a:solidFill>
            </a:ln>
          </p:spPr>
          <p:txBody>
            <a:bodyPr/>
            <a:lstStyle/>
            <a:p>
              <a:endParaRPr lang="en-GB"/>
            </a:p>
          </p:txBody>
        </p:sp>
        <p:sp>
          <p:nvSpPr>
            <p:cNvPr id="49" name="Harvey 18/100 [18]" hidden="1">
              <a:extLst>
                <a:ext uri="{FF2B5EF4-FFF2-40B4-BE49-F238E27FC236}">
                  <a16:creationId xmlns:a16="http://schemas.microsoft.com/office/drawing/2014/main" id="{ECAFA90E-E273-43A9-B1B6-C43F1A087BFA}"/>
                </a:ext>
              </a:extLst>
            </p:cNvPr>
            <p:cNvSpPr>
              <a:spLocks noChangeAspect="1"/>
            </p:cNvSpPr>
            <p:nvPr>
              <p:custDataLst>
                <p:tags r:id="rId33"/>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9525" cmpd="sng">
              <a:solidFill>
                <a:schemeClr val="tx2"/>
              </a:solidFill>
            </a:ln>
          </p:spPr>
          <p:txBody>
            <a:bodyPr/>
            <a:lstStyle/>
            <a:p>
              <a:endParaRPr lang="en-GB"/>
            </a:p>
          </p:txBody>
        </p:sp>
        <p:sp>
          <p:nvSpPr>
            <p:cNvPr id="50" name="Harvey 19/100 [19]" hidden="1">
              <a:extLst>
                <a:ext uri="{FF2B5EF4-FFF2-40B4-BE49-F238E27FC236}">
                  <a16:creationId xmlns:a16="http://schemas.microsoft.com/office/drawing/2014/main" id="{BBBE4771-837A-499B-9EF4-4E5D4AD231E7}"/>
                </a:ext>
              </a:extLst>
            </p:cNvPr>
            <p:cNvSpPr>
              <a:spLocks noChangeAspect="1"/>
            </p:cNvSpPr>
            <p:nvPr>
              <p:custDataLst>
                <p:tags r:id="rId34"/>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9525" cmpd="sng">
              <a:solidFill>
                <a:schemeClr val="tx2"/>
              </a:solidFill>
            </a:ln>
          </p:spPr>
          <p:txBody>
            <a:bodyPr/>
            <a:lstStyle/>
            <a:p>
              <a:endParaRPr lang="en-GB"/>
            </a:p>
          </p:txBody>
        </p:sp>
        <p:sp>
          <p:nvSpPr>
            <p:cNvPr id="51" name="Harvey 20/100 [20]" hidden="1">
              <a:extLst>
                <a:ext uri="{FF2B5EF4-FFF2-40B4-BE49-F238E27FC236}">
                  <a16:creationId xmlns:a16="http://schemas.microsoft.com/office/drawing/2014/main" id="{9F0DAFBB-9E84-41F0-B8EE-11212EFB9645}"/>
                </a:ext>
              </a:extLst>
            </p:cNvPr>
            <p:cNvSpPr>
              <a:spLocks noChangeAspect="1"/>
            </p:cNvSpPr>
            <p:nvPr>
              <p:custDataLst>
                <p:tags r:id="rId35"/>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9525" cmpd="sng">
              <a:solidFill>
                <a:schemeClr val="tx2"/>
              </a:solidFill>
            </a:ln>
          </p:spPr>
          <p:txBody>
            <a:bodyPr/>
            <a:lstStyle/>
            <a:p>
              <a:endParaRPr lang="en-GB"/>
            </a:p>
          </p:txBody>
        </p:sp>
        <p:sp>
          <p:nvSpPr>
            <p:cNvPr id="52" name="Harvey 21/100 [21]" hidden="1">
              <a:extLst>
                <a:ext uri="{FF2B5EF4-FFF2-40B4-BE49-F238E27FC236}">
                  <a16:creationId xmlns:a16="http://schemas.microsoft.com/office/drawing/2014/main" id="{A7F4D6CA-29A5-49F7-AEFF-1578FA644A72}"/>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9525" cmpd="sng">
              <a:solidFill>
                <a:schemeClr val="tx2"/>
              </a:solidFill>
            </a:ln>
          </p:spPr>
          <p:txBody>
            <a:bodyPr/>
            <a:lstStyle/>
            <a:p>
              <a:endParaRPr lang="en-GB"/>
            </a:p>
          </p:txBody>
        </p:sp>
        <p:sp>
          <p:nvSpPr>
            <p:cNvPr id="53" name="Harvey 22/100 [22]" hidden="1">
              <a:extLst>
                <a:ext uri="{FF2B5EF4-FFF2-40B4-BE49-F238E27FC236}">
                  <a16:creationId xmlns:a16="http://schemas.microsoft.com/office/drawing/2014/main" id="{1A38A560-6D67-4F93-BE32-C2E752F117A9}"/>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9525" cmpd="sng">
              <a:solidFill>
                <a:schemeClr val="tx2"/>
              </a:solidFill>
            </a:ln>
          </p:spPr>
          <p:txBody>
            <a:bodyPr/>
            <a:lstStyle/>
            <a:p>
              <a:endParaRPr lang="en-GB"/>
            </a:p>
          </p:txBody>
        </p:sp>
        <p:sp>
          <p:nvSpPr>
            <p:cNvPr id="54" name="Harvey 23/100 [23]" hidden="1">
              <a:extLst>
                <a:ext uri="{FF2B5EF4-FFF2-40B4-BE49-F238E27FC236}">
                  <a16:creationId xmlns:a16="http://schemas.microsoft.com/office/drawing/2014/main" id="{7822D801-CBCA-4190-B07B-8F03948C2747}"/>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9525" cmpd="sng">
              <a:solidFill>
                <a:schemeClr val="tx2"/>
              </a:solidFill>
            </a:ln>
          </p:spPr>
          <p:txBody>
            <a:bodyPr/>
            <a:lstStyle/>
            <a:p>
              <a:endParaRPr lang="en-GB"/>
            </a:p>
          </p:txBody>
        </p:sp>
        <p:sp>
          <p:nvSpPr>
            <p:cNvPr id="55" name="Harvey 24/100 [24]" hidden="1">
              <a:extLst>
                <a:ext uri="{FF2B5EF4-FFF2-40B4-BE49-F238E27FC236}">
                  <a16:creationId xmlns:a16="http://schemas.microsoft.com/office/drawing/2014/main" id="{A7803AC9-1516-444E-A8F4-E507EFCD0D36}"/>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9525" cmpd="sng">
              <a:solidFill>
                <a:schemeClr val="tx2"/>
              </a:solidFill>
            </a:ln>
          </p:spPr>
          <p:txBody>
            <a:bodyPr/>
            <a:lstStyle/>
            <a:p>
              <a:endParaRPr lang="en-GB"/>
            </a:p>
          </p:txBody>
        </p:sp>
        <p:sp>
          <p:nvSpPr>
            <p:cNvPr id="56" name="Harvey 25/100 [25]" hidden="1">
              <a:extLst>
                <a:ext uri="{FF2B5EF4-FFF2-40B4-BE49-F238E27FC236}">
                  <a16:creationId xmlns:a16="http://schemas.microsoft.com/office/drawing/2014/main" id="{CCE87B00-2832-4ABD-87DB-0BB5869AAAF3}"/>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9525" cmpd="sng">
              <a:solidFill>
                <a:schemeClr val="tx2"/>
              </a:solidFill>
            </a:ln>
          </p:spPr>
          <p:txBody>
            <a:bodyPr/>
            <a:lstStyle/>
            <a:p>
              <a:endParaRPr lang="en-GB"/>
            </a:p>
          </p:txBody>
        </p:sp>
        <p:sp>
          <p:nvSpPr>
            <p:cNvPr id="57" name="Harvey 26/100 [26]" hidden="1">
              <a:extLst>
                <a:ext uri="{FF2B5EF4-FFF2-40B4-BE49-F238E27FC236}">
                  <a16:creationId xmlns:a16="http://schemas.microsoft.com/office/drawing/2014/main" id="{9F9DEC5C-FFF2-4841-98CE-8BC74A6A8B0C}"/>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9525" cmpd="sng">
              <a:solidFill>
                <a:schemeClr val="tx2"/>
              </a:solidFill>
            </a:ln>
          </p:spPr>
          <p:txBody>
            <a:bodyPr/>
            <a:lstStyle/>
            <a:p>
              <a:endParaRPr lang="en-GB"/>
            </a:p>
          </p:txBody>
        </p:sp>
        <p:sp>
          <p:nvSpPr>
            <p:cNvPr id="58" name="Harvey 27/100 [27]" hidden="1">
              <a:extLst>
                <a:ext uri="{FF2B5EF4-FFF2-40B4-BE49-F238E27FC236}">
                  <a16:creationId xmlns:a16="http://schemas.microsoft.com/office/drawing/2014/main" id="{C68ECB29-0A4A-4FBF-B5DE-B04F14FFA3C8}"/>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9525" cmpd="sng">
              <a:solidFill>
                <a:schemeClr val="tx2"/>
              </a:solidFill>
            </a:ln>
          </p:spPr>
          <p:txBody>
            <a:bodyPr/>
            <a:lstStyle/>
            <a:p>
              <a:endParaRPr lang="en-GB"/>
            </a:p>
          </p:txBody>
        </p:sp>
        <p:sp>
          <p:nvSpPr>
            <p:cNvPr id="59" name="Harvey 28/100 [28]" hidden="1">
              <a:extLst>
                <a:ext uri="{FF2B5EF4-FFF2-40B4-BE49-F238E27FC236}">
                  <a16:creationId xmlns:a16="http://schemas.microsoft.com/office/drawing/2014/main" id="{94DC21C8-4895-42DB-8D2E-8B308D681BFB}"/>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9525" cmpd="sng">
              <a:solidFill>
                <a:schemeClr val="tx2"/>
              </a:solidFill>
            </a:ln>
          </p:spPr>
          <p:txBody>
            <a:bodyPr/>
            <a:lstStyle/>
            <a:p>
              <a:endParaRPr lang="en-GB"/>
            </a:p>
          </p:txBody>
        </p:sp>
        <p:sp>
          <p:nvSpPr>
            <p:cNvPr id="60" name="Harvey 29/100 [29]" hidden="1">
              <a:extLst>
                <a:ext uri="{FF2B5EF4-FFF2-40B4-BE49-F238E27FC236}">
                  <a16:creationId xmlns:a16="http://schemas.microsoft.com/office/drawing/2014/main" id="{4CB46B59-21E3-463D-8B02-3A7687FE975A}"/>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9525" cmpd="sng">
              <a:solidFill>
                <a:schemeClr val="tx2"/>
              </a:solidFill>
            </a:ln>
          </p:spPr>
          <p:txBody>
            <a:bodyPr/>
            <a:lstStyle/>
            <a:p>
              <a:endParaRPr lang="en-GB"/>
            </a:p>
          </p:txBody>
        </p:sp>
        <p:sp>
          <p:nvSpPr>
            <p:cNvPr id="61" name="Harvey 30/100 [30]" hidden="1">
              <a:extLst>
                <a:ext uri="{FF2B5EF4-FFF2-40B4-BE49-F238E27FC236}">
                  <a16:creationId xmlns:a16="http://schemas.microsoft.com/office/drawing/2014/main" id="{5194F8C0-2173-40EE-882C-B39A058479E4}"/>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9525" cmpd="sng">
              <a:solidFill>
                <a:schemeClr val="tx2"/>
              </a:solidFill>
            </a:ln>
          </p:spPr>
          <p:txBody>
            <a:bodyPr/>
            <a:lstStyle/>
            <a:p>
              <a:endParaRPr lang="en-GB"/>
            </a:p>
          </p:txBody>
        </p:sp>
        <p:sp>
          <p:nvSpPr>
            <p:cNvPr id="62" name="Harvey 31/100 [31]" hidden="1">
              <a:extLst>
                <a:ext uri="{FF2B5EF4-FFF2-40B4-BE49-F238E27FC236}">
                  <a16:creationId xmlns:a16="http://schemas.microsoft.com/office/drawing/2014/main" id="{341F16EC-7916-48C7-B766-225B394ED3F1}"/>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9525" cmpd="sng">
              <a:solidFill>
                <a:schemeClr val="tx2"/>
              </a:solidFill>
            </a:ln>
          </p:spPr>
          <p:txBody>
            <a:bodyPr/>
            <a:lstStyle/>
            <a:p>
              <a:endParaRPr lang="en-GB"/>
            </a:p>
          </p:txBody>
        </p:sp>
        <p:sp>
          <p:nvSpPr>
            <p:cNvPr id="63" name="Harvey 32/100 [32]" hidden="1">
              <a:extLst>
                <a:ext uri="{FF2B5EF4-FFF2-40B4-BE49-F238E27FC236}">
                  <a16:creationId xmlns:a16="http://schemas.microsoft.com/office/drawing/2014/main" id="{177642AA-EFB7-4DD3-9790-AF56688E3704}"/>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9525" cmpd="sng">
              <a:solidFill>
                <a:schemeClr val="tx2"/>
              </a:solidFill>
            </a:ln>
          </p:spPr>
          <p:txBody>
            <a:bodyPr/>
            <a:lstStyle/>
            <a:p>
              <a:endParaRPr lang="en-GB"/>
            </a:p>
          </p:txBody>
        </p:sp>
        <p:sp>
          <p:nvSpPr>
            <p:cNvPr id="64" name="Harvey 33/100 [33]" hidden="1">
              <a:extLst>
                <a:ext uri="{FF2B5EF4-FFF2-40B4-BE49-F238E27FC236}">
                  <a16:creationId xmlns:a16="http://schemas.microsoft.com/office/drawing/2014/main" id="{68917246-29FA-4959-9DBF-B5FD4E315D51}"/>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9525" cmpd="sng">
              <a:solidFill>
                <a:schemeClr val="tx2"/>
              </a:solidFill>
            </a:ln>
          </p:spPr>
          <p:txBody>
            <a:bodyPr/>
            <a:lstStyle/>
            <a:p>
              <a:endParaRPr lang="en-GB"/>
            </a:p>
          </p:txBody>
        </p:sp>
        <p:sp>
          <p:nvSpPr>
            <p:cNvPr id="65" name="Harvey 34/100 [34]" hidden="1">
              <a:extLst>
                <a:ext uri="{FF2B5EF4-FFF2-40B4-BE49-F238E27FC236}">
                  <a16:creationId xmlns:a16="http://schemas.microsoft.com/office/drawing/2014/main" id="{F90B37FB-3EC6-4CA3-A236-44E0EBD43323}"/>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9525" cmpd="sng">
              <a:solidFill>
                <a:schemeClr val="tx2"/>
              </a:solidFill>
            </a:ln>
          </p:spPr>
          <p:txBody>
            <a:bodyPr/>
            <a:lstStyle/>
            <a:p>
              <a:endParaRPr lang="en-GB"/>
            </a:p>
          </p:txBody>
        </p:sp>
        <p:sp>
          <p:nvSpPr>
            <p:cNvPr id="66" name="Harvey 35/100 [35]" hidden="1">
              <a:extLst>
                <a:ext uri="{FF2B5EF4-FFF2-40B4-BE49-F238E27FC236}">
                  <a16:creationId xmlns:a16="http://schemas.microsoft.com/office/drawing/2014/main" id="{5725D6EF-59FE-4450-AE3D-FB68495ACFED}"/>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9525" cmpd="sng">
              <a:solidFill>
                <a:schemeClr val="tx2"/>
              </a:solidFill>
            </a:ln>
          </p:spPr>
          <p:txBody>
            <a:bodyPr/>
            <a:lstStyle/>
            <a:p>
              <a:endParaRPr lang="en-GB"/>
            </a:p>
          </p:txBody>
        </p:sp>
        <p:sp>
          <p:nvSpPr>
            <p:cNvPr id="67" name="Harvey 36/100 [36]" hidden="1">
              <a:extLst>
                <a:ext uri="{FF2B5EF4-FFF2-40B4-BE49-F238E27FC236}">
                  <a16:creationId xmlns:a16="http://schemas.microsoft.com/office/drawing/2014/main" id="{F0E5213D-47F1-4D2B-80CF-11C3DC4483C7}"/>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9525" cmpd="sng">
              <a:solidFill>
                <a:schemeClr val="tx2"/>
              </a:solidFill>
            </a:ln>
          </p:spPr>
          <p:txBody>
            <a:bodyPr/>
            <a:lstStyle/>
            <a:p>
              <a:endParaRPr lang="en-GB"/>
            </a:p>
          </p:txBody>
        </p:sp>
        <p:sp>
          <p:nvSpPr>
            <p:cNvPr id="68" name="Harvey 37/100 [37]" hidden="1">
              <a:extLst>
                <a:ext uri="{FF2B5EF4-FFF2-40B4-BE49-F238E27FC236}">
                  <a16:creationId xmlns:a16="http://schemas.microsoft.com/office/drawing/2014/main" id="{BA6CB10E-BD76-4C33-A84A-4089FAC26B77}"/>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9525" cmpd="sng">
              <a:solidFill>
                <a:schemeClr val="tx2"/>
              </a:solidFill>
            </a:ln>
          </p:spPr>
          <p:txBody>
            <a:bodyPr/>
            <a:lstStyle/>
            <a:p>
              <a:endParaRPr lang="en-GB"/>
            </a:p>
          </p:txBody>
        </p:sp>
        <p:sp>
          <p:nvSpPr>
            <p:cNvPr id="69" name="Harvey 38/100 [38]" hidden="1">
              <a:extLst>
                <a:ext uri="{FF2B5EF4-FFF2-40B4-BE49-F238E27FC236}">
                  <a16:creationId xmlns:a16="http://schemas.microsoft.com/office/drawing/2014/main" id="{6520CC09-169B-4CB7-9822-1CCF3C256515}"/>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9525" cmpd="sng">
              <a:solidFill>
                <a:schemeClr val="tx2"/>
              </a:solidFill>
            </a:ln>
          </p:spPr>
          <p:txBody>
            <a:bodyPr/>
            <a:lstStyle/>
            <a:p>
              <a:endParaRPr lang="en-GB"/>
            </a:p>
          </p:txBody>
        </p:sp>
        <p:sp>
          <p:nvSpPr>
            <p:cNvPr id="70" name="Harvey 39/100 [39]" hidden="1">
              <a:extLst>
                <a:ext uri="{FF2B5EF4-FFF2-40B4-BE49-F238E27FC236}">
                  <a16:creationId xmlns:a16="http://schemas.microsoft.com/office/drawing/2014/main" id="{0979A144-BCD4-4821-9C9E-60E936ADB8FD}"/>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9525" cmpd="sng">
              <a:solidFill>
                <a:schemeClr val="tx2"/>
              </a:solidFill>
            </a:ln>
          </p:spPr>
          <p:txBody>
            <a:bodyPr/>
            <a:lstStyle/>
            <a:p>
              <a:endParaRPr lang="en-GB"/>
            </a:p>
          </p:txBody>
        </p:sp>
        <p:sp>
          <p:nvSpPr>
            <p:cNvPr id="71" name="Harvey 40/100 [40]" hidden="1">
              <a:extLst>
                <a:ext uri="{FF2B5EF4-FFF2-40B4-BE49-F238E27FC236}">
                  <a16:creationId xmlns:a16="http://schemas.microsoft.com/office/drawing/2014/main" id="{5F2BA49F-E2F4-4775-8717-7DF7E61B9307}"/>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9525" cmpd="sng">
              <a:solidFill>
                <a:schemeClr val="tx2"/>
              </a:solidFill>
            </a:ln>
          </p:spPr>
          <p:txBody>
            <a:bodyPr/>
            <a:lstStyle/>
            <a:p>
              <a:endParaRPr lang="en-GB"/>
            </a:p>
          </p:txBody>
        </p:sp>
        <p:sp>
          <p:nvSpPr>
            <p:cNvPr id="72" name="Harvey 41/100 [41]" hidden="1">
              <a:extLst>
                <a:ext uri="{FF2B5EF4-FFF2-40B4-BE49-F238E27FC236}">
                  <a16:creationId xmlns:a16="http://schemas.microsoft.com/office/drawing/2014/main" id="{EB338954-51E2-4200-BF82-521325DFD57E}"/>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9525" cmpd="sng">
              <a:solidFill>
                <a:schemeClr val="tx2"/>
              </a:solidFill>
            </a:ln>
          </p:spPr>
          <p:txBody>
            <a:bodyPr/>
            <a:lstStyle/>
            <a:p>
              <a:endParaRPr lang="en-GB"/>
            </a:p>
          </p:txBody>
        </p:sp>
        <p:sp>
          <p:nvSpPr>
            <p:cNvPr id="73" name="Harvey 42/100 [42]" hidden="1">
              <a:extLst>
                <a:ext uri="{FF2B5EF4-FFF2-40B4-BE49-F238E27FC236}">
                  <a16:creationId xmlns:a16="http://schemas.microsoft.com/office/drawing/2014/main" id="{0F7A5144-11D4-4714-B181-7068AC6E2D2D}"/>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9525" cmpd="sng">
              <a:solidFill>
                <a:schemeClr val="tx2"/>
              </a:solidFill>
            </a:ln>
          </p:spPr>
          <p:txBody>
            <a:bodyPr/>
            <a:lstStyle/>
            <a:p>
              <a:endParaRPr lang="en-GB"/>
            </a:p>
          </p:txBody>
        </p:sp>
        <p:sp>
          <p:nvSpPr>
            <p:cNvPr id="74" name="Harvey 43/100 [43]" hidden="1">
              <a:extLst>
                <a:ext uri="{FF2B5EF4-FFF2-40B4-BE49-F238E27FC236}">
                  <a16:creationId xmlns:a16="http://schemas.microsoft.com/office/drawing/2014/main" id="{133904EE-D73B-4785-BBAC-88E7C138EF94}"/>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9525" cmpd="sng">
              <a:solidFill>
                <a:schemeClr val="tx2"/>
              </a:solidFill>
            </a:ln>
          </p:spPr>
          <p:txBody>
            <a:bodyPr/>
            <a:lstStyle/>
            <a:p>
              <a:endParaRPr lang="en-GB"/>
            </a:p>
          </p:txBody>
        </p:sp>
        <p:sp>
          <p:nvSpPr>
            <p:cNvPr id="75" name="Harvey 44/100 [44]" hidden="1">
              <a:extLst>
                <a:ext uri="{FF2B5EF4-FFF2-40B4-BE49-F238E27FC236}">
                  <a16:creationId xmlns:a16="http://schemas.microsoft.com/office/drawing/2014/main" id="{6C548924-30E1-497D-A466-63E952C52480}"/>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9525" cmpd="sng">
              <a:solidFill>
                <a:schemeClr val="tx2"/>
              </a:solidFill>
            </a:ln>
          </p:spPr>
          <p:txBody>
            <a:bodyPr/>
            <a:lstStyle/>
            <a:p>
              <a:endParaRPr lang="en-GB"/>
            </a:p>
          </p:txBody>
        </p:sp>
        <p:sp>
          <p:nvSpPr>
            <p:cNvPr id="76" name="Harvey 45/100 [45]" hidden="1">
              <a:extLst>
                <a:ext uri="{FF2B5EF4-FFF2-40B4-BE49-F238E27FC236}">
                  <a16:creationId xmlns:a16="http://schemas.microsoft.com/office/drawing/2014/main" id="{F43EB267-40C8-47F4-A407-009A71134B48}"/>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9525" cmpd="sng">
              <a:solidFill>
                <a:schemeClr val="tx2"/>
              </a:solidFill>
            </a:ln>
          </p:spPr>
          <p:txBody>
            <a:bodyPr/>
            <a:lstStyle/>
            <a:p>
              <a:endParaRPr lang="en-GB"/>
            </a:p>
          </p:txBody>
        </p:sp>
        <p:sp>
          <p:nvSpPr>
            <p:cNvPr id="77" name="Harvey 46/100 [46]" hidden="1">
              <a:extLst>
                <a:ext uri="{FF2B5EF4-FFF2-40B4-BE49-F238E27FC236}">
                  <a16:creationId xmlns:a16="http://schemas.microsoft.com/office/drawing/2014/main" id="{70020122-D432-4DFB-AC42-7FDF4682F218}"/>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9525" cmpd="sng">
              <a:solidFill>
                <a:schemeClr val="tx2"/>
              </a:solidFill>
            </a:ln>
          </p:spPr>
          <p:txBody>
            <a:bodyPr/>
            <a:lstStyle/>
            <a:p>
              <a:endParaRPr lang="en-GB"/>
            </a:p>
          </p:txBody>
        </p:sp>
        <p:sp>
          <p:nvSpPr>
            <p:cNvPr id="78" name="Harvey 47/100 [47]" hidden="1">
              <a:extLst>
                <a:ext uri="{FF2B5EF4-FFF2-40B4-BE49-F238E27FC236}">
                  <a16:creationId xmlns:a16="http://schemas.microsoft.com/office/drawing/2014/main" id="{F2B7DB43-561D-4304-888A-FC422BEE766A}"/>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9525" cmpd="sng">
              <a:solidFill>
                <a:schemeClr val="tx2"/>
              </a:solidFill>
            </a:ln>
          </p:spPr>
          <p:txBody>
            <a:bodyPr/>
            <a:lstStyle/>
            <a:p>
              <a:endParaRPr lang="en-GB"/>
            </a:p>
          </p:txBody>
        </p:sp>
        <p:sp>
          <p:nvSpPr>
            <p:cNvPr id="79" name="Harvey 48/100 [48]" hidden="1">
              <a:extLst>
                <a:ext uri="{FF2B5EF4-FFF2-40B4-BE49-F238E27FC236}">
                  <a16:creationId xmlns:a16="http://schemas.microsoft.com/office/drawing/2014/main" id="{CB44F9FA-1F02-4084-9CD5-6B5287B708A7}"/>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9525" cmpd="sng">
              <a:solidFill>
                <a:schemeClr val="tx2"/>
              </a:solidFill>
            </a:ln>
          </p:spPr>
          <p:txBody>
            <a:bodyPr/>
            <a:lstStyle/>
            <a:p>
              <a:endParaRPr lang="en-GB"/>
            </a:p>
          </p:txBody>
        </p:sp>
        <p:sp>
          <p:nvSpPr>
            <p:cNvPr id="80" name="Harvey 49/100 [49]" hidden="1">
              <a:extLst>
                <a:ext uri="{FF2B5EF4-FFF2-40B4-BE49-F238E27FC236}">
                  <a16:creationId xmlns:a16="http://schemas.microsoft.com/office/drawing/2014/main" id="{3D773E34-44A2-4D43-815B-3BA0C6690E69}"/>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9525" cmpd="sng">
              <a:solidFill>
                <a:schemeClr val="tx2"/>
              </a:solidFill>
            </a:ln>
          </p:spPr>
          <p:txBody>
            <a:bodyPr/>
            <a:lstStyle/>
            <a:p>
              <a:endParaRPr lang="en-GB"/>
            </a:p>
          </p:txBody>
        </p:sp>
        <p:sp>
          <p:nvSpPr>
            <p:cNvPr id="81" name="Harvey 50/100 [50]" hidden="1">
              <a:extLst>
                <a:ext uri="{FF2B5EF4-FFF2-40B4-BE49-F238E27FC236}">
                  <a16:creationId xmlns:a16="http://schemas.microsoft.com/office/drawing/2014/main" id="{2948EC5F-AD98-49DB-979E-1A971C717271}"/>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9525" cmpd="sng">
              <a:solidFill>
                <a:schemeClr val="tx2"/>
              </a:solidFill>
            </a:ln>
          </p:spPr>
          <p:txBody>
            <a:bodyPr/>
            <a:lstStyle/>
            <a:p>
              <a:endParaRPr lang="en-GB"/>
            </a:p>
          </p:txBody>
        </p:sp>
        <p:sp>
          <p:nvSpPr>
            <p:cNvPr id="82" name="Harvey 51/100 [51]" hidden="1">
              <a:extLst>
                <a:ext uri="{FF2B5EF4-FFF2-40B4-BE49-F238E27FC236}">
                  <a16:creationId xmlns:a16="http://schemas.microsoft.com/office/drawing/2014/main" id="{9EA0E31C-9597-4F82-9CCC-9B9E9DF5848C}"/>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9525" cmpd="sng">
              <a:solidFill>
                <a:schemeClr val="tx2"/>
              </a:solidFill>
            </a:ln>
          </p:spPr>
          <p:txBody>
            <a:bodyPr/>
            <a:lstStyle/>
            <a:p>
              <a:endParaRPr lang="en-GB"/>
            </a:p>
          </p:txBody>
        </p:sp>
        <p:sp>
          <p:nvSpPr>
            <p:cNvPr id="83" name="Harvey 52/100 [52]" hidden="1">
              <a:extLst>
                <a:ext uri="{FF2B5EF4-FFF2-40B4-BE49-F238E27FC236}">
                  <a16:creationId xmlns:a16="http://schemas.microsoft.com/office/drawing/2014/main" id="{30D9CB16-651E-464A-B8BF-C2AEAC750990}"/>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9525" cmpd="sng">
              <a:solidFill>
                <a:schemeClr val="tx2"/>
              </a:solidFill>
            </a:ln>
          </p:spPr>
          <p:txBody>
            <a:bodyPr/>
            <a:lstStyle/>
            <a:p>
              <a:endParaRPr lang="en-GB"/>
            </a:p>
          </p:txBody>
        </p:sp>
        <p:sp>
          <p:nvSpPr>
            <p:cNvPr id="84" name="Harvey 53/100 [53]" hidden="1">
              <a:extLst>
                <a:ext uri="{FF2B5EF4-FFF2-40B4-BE49-F238E27FC236}">
                  <a16:creationId xmlns:a16="http://schemas.microsoft.com/office/drawing/2014/main" id="{4377EF54-C939-4FCB-B294-B64C183F7DF5}"/>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9525" cmpd="sng">
              <a:solidFill>
                <a:schemeClr val="tx2"/>
              </a:solidFill>
            </a:ln>
          </p:spPr>
          <p:txBody>
            <a:bodyPr/>
            <a:lstStyle/>
            <a:p>
              <a:endParaRPr lang="en-GB"/>
            </a:p>
          </p:txBody>
        </p:sp>
        <p:sp>
          <p:nvSpPr>
            <p:cNvPr id="85" name="Harvey 54/100 [54]" hidden="1">
              <a:extLst>
                <a:ext uri="{FF2B5EF4-FFF2-40B4-BE49-F238E27FC236}">
                  <a16:creationId xmlns:a16="http://schemas.microsoft.com/office/drawing/2014/main" id="{983E4260-C874-43F8-8133-FBFA91F5C12F}"/>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9525" cmpd="sng">
              <a:solidFill>
                <a:schemeClr val="tx2"/>
              </a:solidFill>
            </a:ln>
          </p:spPr>
          <p:txBody>
            <a:bodyPr/>
            <a:lstStyle/>
            <a:p>
              <a:endParaRPr lang="en-GB"/>
            </a:p>
          </p:txBody>
        </p:sp>
        <p:sp>
          <p:nvSpPr>
            <p:cNvPr id="86" name="Harvey 55/100 [55]" hidden="1">
              <a:extLst>
                <a:ext uri="{FF2B5EF4-FFF2-40B4-BE49-F238E27FC236}">
                  <a16:creationId xmlns:a16="http://schemas.microsoft.com/office/drawing/2014/main" id="{7A4B1948-3538-48D4-9245-52119878DEC3}"/>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9525" cmpd="sng">
              <a:solidFill>
                <a:schemeClr val="tx2"/>
              </a:solidFill>
            </a:ln>
          </p:spPr>
          <p:txBody>
            <a:bodyPr/>
            <a:lstStyle/>
            <a:p>
              <a:endParaRPr lang="en-GB"/>
            </a:p>
          </p:txBody>
        </p:sp>
        <p:sp>
          <p:nvSpPr>
            <p:cNvPr id="87" name="Harvey 56/100 [56]" hidden="1">
              <a:extLst>
                <a:ext uri="{FF2B5EF4-FFF2-40B4-BE49-F238E27FC236}">
                  <a16:creationId xmlns:a16="http://schemas.microsoft.com/office/drawing/2014/main" id="{583DF735-76B3-47B4-8B00-22CEBCD5E825}"/>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9525" cmpd="sng">
              <a:solidFill>
                <a:schemeClr val="tx2"/>
              </a:solidFill>
            </a:ln>
          </p:spPr>
          <p:txBody>
            <a:bodyPr/>
            <a:lstStyle/>
            <a:p>
              <a:endParaRPr lang="en-GB"/>
            </a:p>
          </p:txBody>
        </p:sp>
        <p:sp>
          <p:nvSpPr>
            <p:cNvPr id="88" name="Harvey 57/100 [57]" hidden="1">
              <a:extLst>
                <a:ext uri="{FF2B5EF4-FFF2-40B4-BE49-F238E27FC236}">
                  <a16:creationId xmlns:a16="http://schemas.microsoft.com/office/drawing/2014/main" id="{A10BA8D7-8300-4CA9-9B8A-5239FAF96319}"/>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9525" cmpd="sng">
              <a:solidFill>
                <a:schemeClr val="tx2"/>
              </a:solidFill>
            </a:ln>
          </p:spPr>
          <p:txBody>
            <a:bodyPr/>
            <a:lstStyle/>
            <a:p>
              <a:endParaRPr lang="en-GB"/>
            </a:p>
          </p:txBody>
        </p:sp>
        <p:sp>
          <p:nvSpPr>
            <p:cNvPr id="89" name="Harvey 58/100 [58]" hidden="1">
              <a:extLst>
                <a:ext uri="{FF2B5EF4-FFF2-40B4-BE49-F238E27FC236}">
                  <a16:creationId xmlns:a16="http://schemas.microsoft.com/office/drawing/2014/main" id="{17F33CA3-376E-4579-803A-DD89FA5993F2}"/>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9525" cmpd="sng">
              <a:solidFill>
                <a:schemeClr val="tx2"/>
              </a:solidFill>
            </a:ln>
          </p:spPr>
          <p:txBody>
            <a:bodyPr/>
            <a:lstStyle/>
            <a:p>
              <a:endParaRPr lang="en-GB"/>
            </a:p>
          </p:txBody>
        </p:sp>
        <p:sp>
          <p:nvSpPr>
            <p:cNvPr id="90" name="Harvey 59/100 [59]" hidden="1">
              <a:extLst>
                <a:ext uri="{FF2B5EF4-FFF2-40B4-BE49-F238E27FC236}">
                  <a16:creationId xmlns:a16="http://schemas.microsoft.com/office/drawing/2014/main" id="{784DAC12-3E6A-4F91-8D3B-8CC8495ED24B}"/>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9525" cmpd="sng">
              <a:solidFill>
                <a:schemeClr val="tx2"/>
              </a:solidFill>
            </a:ln>
          </p:spPr>
          <p:txBody>
            <a:bodyPr/>
            <a:lstStyle/>
            <a:p>
              <a:endParaRPr lang="en-GB"/>
            </a:p>
          </p:txBody>
        </p:sp>
        <p:sp>
          <p:nvSpPr>
            <p:cNvPr id="91" name="Harvey 60/100 [60]" hidden="1">
              <a:extLst>
                <a:ext uri="{FF2B5EF4-FFF2-40B4-BE49-F238E27FC236}">
                  <a16:creationId xmlns:a16="http://schemas.microsoft.com/office/drawing/2014/main" id="{7C2C415D-D715-49E7-A0FE-647282108E30}"/>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9525" cmpd="sng">
              <a:solidFill>
                <a:schemeClr val="tx2"/>
              </a:solidFill>
            </a:ln>
          </p:spPr>
          <p:txBody>
            <a:bodyPr/>
            <a:lstStyle/>
            <a:p>
              <a:endParaRPr lang="en-GB"/>
            </a:p>
          </p:txBody>
        </p:sp>
        <p:sp>
          <p:nvSpPr>
            <p:cNvPr id="92" name="Harvey 61/100 [61]" hidden="1">
              <a:extLst>
                <a:ext uri="{FF2B5EF4-FFF2-40B4-BE49-F238E27FC236}">
                  <a16:creationId xmlns:a16="http://schemas.microsoft.com/office/drawing/2014/main" id="{57BA960C-0792-42BD-B532-8BAECA861435}"/>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9525" cmpd="sng">
              <a:solidFill>
                <a:schemeClr val="tx2"/>
              </a:solidFill>
            </a:ln>
          </p:spPr>
          <p:txBody>
            <a:bodyPr/>
            <a:lstStyle/>
            <a:p>
              <a:endParaRPr lang="en-GB"/>
            </a:p>
          </p:txBody>
        </p:sp>
        <p:sp>
          <p:nvSpPr>
            <p:cNvPr id="93" name="Harvey 62/100 [62]" hidden="1">
              <a:extLst>
                <a:ext uri="{FF2B5EF4-FFF2-40B4-BE49-F238E27FC236}">
                  <a16:creationId xmlns:a16="http://schemas.microsoft.com/office/drawing/2014/main" id="{0B7F3EF8-6A76-4CAC-86CF-EA874CBF842B}"/>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9525" cmpd="sng">
              <a:solidFill>
                <a:schemeClr val="tx2"/>
              </a:solidFill>
            </a:ln>
          </p:spPr>
          <p:txBody>
            <a:bodyPr/>
            <a:lstStyle/>
            <a:p>
              <a:endParaRPr lang="en-GB"/>
            </a:p>
          </p:txBody>
        </p:sp>
        <p:sp>
          <p:nvSpPr>
            <p:cNvPr id="94" name="Harvey 63/100 [63]" hidden="1">
              <a:extLst>
                <a:ext uri="{FF2B5EF4-FFF2-40B4-BE49-F238E27FC236}">
                  <a16:creationId xmlns:a16="http://schemas.microsoft.com/office/drawing/2014/main" id="{A31C6D41-574A-403F-8E67-7237D7C61AFB}"/>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9525" cmpd="sng">
              <a:solidFill>
                <a:schemeClr val="tx2"/>
              </a:solidFill>
            </a:ln>
          </p:spPr>
          <p:txBody>
            <a:bodyPr/>
            <a:lstStyle/>
            <a:p>
              <a:endParaRPr lang="en-GB"/>
            </a:p>
          </p:txBody>
        </p:sp>
        <p:sp>
          <p:nvSpPr>
            <p:cNvPr id="95" name="Harvey 64/100 [64]" hidden="1">
              <a:extLst>
                <a:ext uri="{FF2B5EF4-FFF2-40B4-BE49-F238E27FC236}">
                  <a16:creationId xmlns:a16="http://schemas.microsoft.com/office/drawing/2014/main" id="{F56AB743-B315-47C7-A13D-E242603AA150}"/>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9525" cmpd="sng">
              <a:solidFill>
                <a:schemeClr val="tx2"/>
              </a:solidFill>
            </a:ln>
          </p:spPr>
          <p:txBody>
            <a:bodyPr/>
            <a:lstStyle/>
            <a:p>
              <a:endParaRPr lang="en-GB"/>
            </a:p>
          </p:txBody>
        </p:sp>
        <p:sp>
          <p:nvSpPr>
            <p:cNvPr id="96" name="Harvey 65/100 [65]" hidden="1">
              <a:extLst>
                <a:ext uri="{FF2B5EF4-FFF2-40B4-BE49-F238E27FC236}">
                  <a16:creationId xmlns:a16="http://schemas.microsoft.com/office/drawing/2014/main" id="{621B2F00-C82B-4B20-8BA9-7B6D89F0D1E4}"/>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9525" cmpd="sng">
              <a:solidFill>
                <a:schemeClr val="tx2"/>
              </a:solidFill>
            </a:ln>
          </p:spPr>
          <p:txBody>
            <a:bodyPr/>
            <a:lstStyle/>
            <a:p>
              <a:endParaRPr lang="en-GB"/>
            </a:p>
          </p:txBody>
        </p:sp>
        <p:sp>
          <p:nvSpPr>
            <p:cNvPr id="97" name="Harvey 66/100 [66]" hidden="1">
              <a:extLst>
                <a:ext uri="{FF2B5EF4-FFF2-40B4-BE49-F238E27FC236}">
                  <a16:creationId xmlns:a16="http://schemas.microsoft.com/office/drawing/2014/main" id="{069DF56B-4E35-407F-94F7-C713BA53B964}"/>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9525" cmpd="sng">
              <a:solidFill>
                <a:schemeClr val="tx2"/>
              </a:solidFill>
            </a:ln>
          </p:spPr>
          <p:txBody>
            <a:bodyPr/>
            <a:lstStyle/>
            <a:p>
              <a:endParaRPr lang="en-GB"/>
            </a:p>
          </p:txBody>
        </p:sp>
        <p:sp>
          <p:nvSpPr>
            <p:cNvPr id="98" name="Harvey 67/100 [67]" hidden="1">
              <a:extLst>
                <a:ext uri="{FF2B5EF4-FFF2-40B4-BE49-F238E27FC236}">
                  <a16:creationId xmlns:a16="http://schemas.microsoft.com/office/drawing/2014/main" id="{689F9DC4-EA02-459A-A558-319B47560EF8}"/>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9525" cmpd="sng">
              <a:solidFill>
                <a:schemeClr val="tx2"/>
              </a:solidFill>
            </a:ln>
          </p:spPr>
          <p:txBody>
            <a:bodyPr/>
            <a:lstStyle/>
            <a:p>
              <a:endParaRPr lang="en-GB"/>
            </a:p>
          </p:txBody>
        </p:sp>
        <p:sp>
          <p:nvSpPr>
            <p:cNvPr id="99" name="Harvey 68/100 [68]" hidden="1">
              <a:extLst>
                <a:ext uri="{FF2B5EF4-FFF2-40B4-BE49-F238E27FC236}">
                  <a16:creationId xmlns:a16="http://schemas.microsoft.com/office/drawing/2014/main" id="{3B62B3D6-DA7A-4D19-BDA5-6A82D7C9F321}"/>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9525" cmpd="sng">
              <a:solidFill>
                <a:schemeClr val="tx2"/>
              </a:solidFill>
            </a:ln>
          </p:spPr>
          <p:txBody>
            <a:bodyPr/>
            <a:lstStyle/>
            <a:p>
              <a:endParaRPr lang="en-GB"/>
            </a:p>
          </p:txBody>
        </p:sp>
        <p:sp>
          <p:nvSpPr>
            <p:cNvPr id="100" name="Harvey 69/100 [69]" hidden="1">
              <a:extLst>
                <a:ext uri="{FF2B5EF4-FFF2-40B4-BE49-F238E27FC236}">
                  <a16:creationId xmlns:a16="http://schemas.microsoft.com/office/drawing/2014/main" id="{9DD8ABF7-9664-474C-8AD9-F035B6CDC46B}"/>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9525" cmpd="sng">
              <a:solidFill>
                <a:schemeClr val="tx2"/>
              </a:solidFill>
            </a:ln>
          </p:spPr>
          <p:txBody>
            <a:bodyPr/>
            <a:lstStyle/>
            <a:p>
              <a:endParaRPr lang="en-GB"/>
            </a:p>
          </p:txBody>
        </p:sp>
        <p:sp>
          <p:nvSpPr>
            <p:cNvPr id="101" name="Harvey 70/100 [70]" hidden="1">
              <a:extLst>
                <a:ext uri="{FF2B5EF4-FFF2-40B4-BE49-F238E27FC236}">
                  <a16:creationId xmlns:a16="http://schemas.microsoft.com/office/drawing/2014/main" id="{EFF82493-60D5-482A-98A3-D2ACCE36663B}"/>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9525" cmpd="sng">
              <a:solidFill>
                <a:schemeClr val="tx2"/>
              </a:solidFill>
            </a:ln>
          </p:spPr>
          <p:txBody>
            <a:bodyPr/>
            <a:lstStyle/>
            <a:p>
              <a:endParaRPr lang="en-GB"/>
            </a:p>
          </p:txBody>
        </p:sp>
        <p:sp>
          <p:nvSpPr>
            <p:cNvPr id="102" name="Harvey 71/100 [71]" hidden="1">
              <a:extLst>
                <a:ext uri="{FF2B5EF4-FFF2-40B4-BE49-F238E27FC236}">
                  <a16:creationId xmlns:a16="http://schemas.microsoft.com/office/drawing/2014/main" id="{49E56C45-6D81-49A6-B0B2-E96A5E82CE1C}"/>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9525" cmpd="sng">
              <a:solidFill>
                <a:schemeClr val="tx2"/>
              </a:solidFill>
            </a:ln>
          </p:spPr>
          <p:txBody>
            <a:bodyPr/>
            <a:lstStyle/>
            <a:p>
              <a:endParaRPr lang="en-GB"/>
            </a:p>
          </p:txBody>
        </p:sp>
        <p:sp>
          <p:nvSpPr>
            <p:cNvPr id="103" name="Harvey 72/100 [72]" hidden="1">
              <a:extLst>
                <a:ext uri="{FF2B5EF4-FFF2-40B4-BE49-F238E27FC236}">
                  <a16:creationId xmlns:a16="http://schemas.microsoft.com/office/drawing/2014/main" id="{FE645502-0F0B-4D34-94CD-E204DB23E1AB}"/>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9525" cmpd="sng">
              <a:solidFill>
                <a:schemeClr val="tx2"/>
              </a:solidFill>
            </a:ln>
          </p:spPr>
          <p:txBody>
            <a:bodyPr/>
            <a:lstStyle/>
            <a:p>
              <a:endParaRPr lang="en-GB"/>
            </a:p>
          </p:txBody>
        </p:sp>
        <p:sp>
          <p:nvSpPr>
            <p:cNvPr id="104" name="Harvey 73/100 [73]" hidden="1">
              <a:extLst>
                <a:ext uri="{FF2B5EF4-FFF2-40B4-BE49-F238E27FC236}">
                  <a16:creationId xmlns:a16="http://schemas.microsoft.com/office/drawing/2014/main" id="{9B1192CD-3D45-4263-B525-D1B9B6A76CAB}"/>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9525" cmpd="sng">
              <a:solidFill>
                <a:schemeClr val="tx2"/>
              </a:solidFill>
            </a:ln>
          </p:spPr>
          <p:txBody>
            <a:bodyPr/>
            <a:lstStyle/>
            <a:p>
              <a:endParaRPr lang="en-GB"/>
            </a:p>
          </p:txBody>
        </p:sp>
        <p:sp>
          <p:nvSpPr>
            <p:cNvPr id="105" name="Harvey 74/100 [74]" hidden="1">
              <a:extLst>
                <a:ext uri="{FF2B5EF4-FFF2-40B4-BE49-F238E27FC236}">
                  <a16:creationId xmlns:a16="http://schemas.microsoft.com/office/drawing/2014/main" id="{6FAFB04F-FF9D-4E8C-B290-C386A0F6CE83}"/>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9525" cmpd="sng">
              <a:solidFill>
                <a:schemeClr val="tx2"/>
              </a:solidFill>
            </a:ln>
          </p:spPr>
          <p:txBody>
            <a:bodyPr/>
            <a:lstStyle/>
            <a:p>
              <a:endParaRPr lang="en-GB"/>
            </a:p>
          </p:txBody>
        </p:sp>
        <p:sp>
          <p:nvSpPr>
            <p:cNvPr id="106" name="Harvey 75/100 [75]" hidden="1">
              <a:extLst>
                <a:ext uri="{FF2B5EF4-FFF2-40B4-BE49-F238E27FC236}">
                  <a16:creationId xmlns:a16="http://schemas.microsoft.com/office/drawing/2014/main" id="{BDDD9F3F-345E-4CAF-B12B-C9089F42B1E3}"/>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9525" cmpd="sng">
              <a:solidFill>
                <a:schemeClr val="tx2"/>
              </a:solidFill>
            </a:ln>
          </p:spPr>
          <p:txBody>
            <a:bodyPr/>
            <a:lstStyle/>
            <a:p>
              <a:endParaRPr lang="en-GB"/>
            </a:p>
          </p:txBody>
        </p:sp>
        <p:sp>
          <p:nvSpPr>
            <p:cNvPr id="107" name="Harvey 76/100 [76]" hidden="1">
              <a:extLst>
                <a:ext uri="{FF2B5EF4-FFF2-40B4-BE49-F238E27FC236}">
                  <a16:creationId xmlns:a16="http://schemas.microsoft.com/office/drawing/2014/main" id="{FF11270B-A7E9-40F0-8F6D-4F85739A1451}"/>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9525" cmpd="sng">
              <a:solidFill>
                <a:schemeClr val="tx2"/>
              </a:solidFill>
            </a:ln>
          </p:spPr>
          <p:txBody>
            <a:bodyPr/>
            <a:lstStyle/>
            <a:p>
              <a:endParaRPr lang="en-GB"/>
            </a:p>
          </p:txBody>
        </p:sp>
        <p:sp>
          <p:nvSpPr>
            <p:cNvPr id="108" name="Harvey 77/100 [77]" hidden="1">
              <a:extLst>
                <a:ext uri="{FF2B5EF4-FFF2-40B4-BE49-F238E27FC236}">
                  <a16:creationId xmlns:a16="http://schemas.microsoft.com/office/drawing/2014/main" id="{355BCB2F-4A35-4CB2-9EB0-88FEDF99A500}"/>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9525" cmpd="sng">
              <a:solidFill>
                <a:schemeClr val="tx2"/>
              </a:solidFill>
            </a:ln>
          </p:spPr>
          <p:txBody>
            <a:bodyPr/>
            <a:lstStyle/>
            <a:p>
              <a:endParaRPr lang="en-GB"/>
            </a:p>
          </p:txBody>
        </p:sp>
        <p:sp>
          <p:nvSpPr>
            <p:cNvPr id="109" name="Harvey 78/100 [78]" hidden="1">
              <a:extLst>
                <a:ext uri="{FF2B5EF4-FFF2-40B4-BE49-F238E27FC236}">
                  <a16:creationId xmlns:a16="http://schemas.microsoft.com/office/drawing/2014/main" id="{C8179B38-3385-4CE1-A0B8-46E1F53E5356}"/>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9525" cmpd="sng">
              <a:solidFill>
                <a:schemeClr val="tx2"/>
              </a:solidFill>
            </a:ln>
          </p:spPr>
          <p:txBody>
            <a:bodyPr/>
            <a:lstStyle/>
            <a:p>
              <a:endParaRPr lang="en-GB"/>
            </a:p>
          </p:txBody>
        </p:sp>
        <p:sp>
          <p:nvSpPr>
            <p:cNvPr id="110" name="Harvey 79/100 [79]" hidden="1">
              <a:extLst>
                <a:ext uri="{FF2B5EF4-FFF2-40B4-BE49-F238E27FC236}">
                  <a16:creationId xmlns:a16="http://schemas.microsoft.com/office/drawing/2014/main" id="{DEF59BBC-FD11-44BC-A530-04DA7D191465}"/>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9525" cmpd="sng">
              <a:solidFill>
                <a:schemeClr val="tx2"/>
              </a:solidFill>
            </a:ln>
          </p:spPr>
          <p:txBody>
            <a:bodyPr/>
            <a:lstStyle/>
            <a:p>
              <a:endParaRPr lang="en-GB"/>
            </a:p>
          </p:txBody>
        </p:sp>
        <p:sp>
          <p:nvSpPr>
            <p:cNvPr id="111" name="Harvey 80/100 [80]" hidden="1">
              <a:extLst>
                <a:ext uri="{FF2B5EF4-FFF2-40B4-BE49-F238E27FC236}">
                  <a16:creationId xmlns:a16="http://schemas.microsoft.com/office/drawing/2014/main" id="{C022DE26-C629-4526-9FA1-0100D93D4430}"/>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9525" cmpd="sng">
              <a:solidFill>
                <a:schemeClr val="tx2"/>
              </a:solidFill>
            </a:ln>
          </p:spPr>
          <p:txBody>
            <a:bodyPr/>
            <a:lstStyle/>
            <a:p>
              <a:endParaRPr lang="en-GB"/>
            </a:p>
          </p:txBody>
        </p:sp>
        <p:sp>
          <p:nvSpPr>
            <p:cNvPr id="112" name="Harvey 81/100 [81]" hidden="1">
              <a:extLst>
                <a:ext uri="{FF2B5EF4-FFF2-40B4-BE49-F238E27FC236}">
                  <a16:creationId xmlns:a16="http://schemas.microsoft.com/office/drawing/2014/main" id="{0DA49084-138D-4111-A4DA-08A42D4E928E}"/>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9525" cmpd="sng">
              <a:solidFill>
                <a:schemeClr val="tx2"/>
              </a:solidFill>
            </a:ln>
          </p:spPr>
          <p:txBody>
            <a:bodyPr/>
            <a:lstStyle/>
            <a:p>
              <a:endParaRPr lang="en-GB"/>
            </a:p>
          </p:txBody>
        </p:sp>
        <p:sp>
          <p:nvSpPr>
            <p:cNvPr id="113" name="Harvey 82/100 [82]" hidden="1">
              <a:extLst>
                <a:ext uri="{FF2B5EF4-FFF2-40B4-BE49-F238E27FC236}">
                  <a16:creationId xmlns:a16="http://schemas.microsoft.com/office/drawing/2014/main" id="{AC71D613-596D-4442-AC95-ADA02BF9CD5A}"/>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9525" cmpd="sng">
              <a:solidFill>
                <a:schemeClr val="tx2"/>
              </a:solidFill>
            </a:ln>
          </p:spPr>
          <p:txBody>
            <a:bodyPr/>
            <a:lstStyle/>
            <a:p>
              <a:endParaRPr lang="en-GB"/>
            </a:p>
          </p:txBody>
        </p:sp>
        <p:sp>
          <p:nvSpPr>
            <p:cNvPr id="114" name="Harvey 83/100 [83]" hidden="1">
              <a:extLst>
                <a:ext uri="{FF2B5EF4-FFF2-40B4-BE49-F238E27FC236}">
                  <a16:creationId xmlns:a16="http://schemas.microsoft.com/office/drawing/2014/main" id="{8B2D2A12-0363-4431-AC94-C3B4A8EB27C8}"/>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9525" cmpd="sng">
              <a:solidFill>
                <a:schemeClr val="tx2"/>
              </a:solidFill>
            </a:ln>
          </p:spPr>
          <p:txBody>
            <a:bodyPr/>
            <a:lstStyle/>
            <a:p>
              <a:endParaRPr lang="en-GB"/>
            </a:p>
          </p:txBody>
        </p:sp>
        <p:sp>
          <p:nvSpPr>
            <p:cNvPr id="115" name="Harvey 84/100 [84]" hidden="1">
              <a:extLst>
                <a:ext uri="{FF2B5EF4-FFF2-40B4-BE49-F238E27FC236}">
                  <a16:creationId xmlns:a16="http://schemas.microsoft.com/office/drawing/2014/main" id="{7161500B-42B0-4112-822C-0735B1B233CA}"/>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9525" cmpd="sng">
              <a:solidFill>
                <a:schemeClr val="tx2"/>
              </a:solidFill>
            </a:ln>
          </p:spPr>
          <p:txBody>
            <a:bodyPr/>
            <a:lstStyle/>
            <a:p>
              <a:endParaRPr lang="en-GB"/>
            </a:p>
          </p:txBody>
        </p:sp>
        <p:sp>
          <p:nvSpPr>
            <p:cNvPr id="116" name="Harvey 85/100 [85]" hidden="1">
              <a:extLst>
                <a:ext uri="{FF2B5EF4-FFF2-40B4-BE49-F238E27FC236}">
                  <a16:creationId xmlns:a16="http://schemas.microsoft.com/office/drawing/2014/main" id="{9315FE69-A9E9-4AB5-9ACA-F2366D60F990}"/>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9525" cmpd="sng">
              <a:solidFill>
                <a:schemeClr val="tx2"/>
              </a:solidFill>
            </a:ln>
          </p:spPr>
          <p:txBody>
            <a:bodyPr/>
            <a:lstStyle/>
            <a:p>
              <a:endParaRPr lang="en-GB"/>
            </a:p>
          </p:txBody>
        </p:sp>
        <p:sp>
          <p:nvSpPr>
            <p:cNvPr id="117" name="Harvey 86/100 [86]" hidden="1">
              <a:extLst>
                <a:ext uri="{FF2B5EF4-FFF2-40B4-BE49-F238E27FC236}">
                  <a16:creationId xmlns:a16="http://schemas.microsoft.com/office/drawing/2014/main" id="{EAFEA46B-F504-4892-A6BD-F2F7898C674A}"/>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9525" cmpd="sng">
              <a:solidFill>
                <a:schemeClr val="tx2"/>
              </a:solidFill>
            </a:ln>
          </p:spPr>
          <p:txBody>
            <a:bodyPr/>
            <a:lstStyle/>
            <a:p>
              <a:endParaRPr lang="en-GB"/>
            </a:p>
          </p:txBody>
        </p:sp>
        <p:sp>
          <p:nvSpPr>
            <p:cNvPr id="118" name="Harvey 87/100 [87]" hidden="1">
              <a:extLst>
                <a:ext uri="{FF2B5EF4-FFF2-40B4-BE49-F238E27FC236}">
                  <a16:creationId xmlns:a16="http://schemas.microsoft.com/office/drawing/2014/main" id="{4CFC8D5A-2520-48B3-B1B8-1B97336C50DA}"/>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9525" cmpd="sng">
              <a:solidFill>
                <a:schemeClr val="tx2"/>
              </a:solidFill>
            </a:ln>
          </p:spPr>
          <p:txBody>
            <a:bodyPr/>
            <a:lstStyle/>
            <a:p>
              <a:endParaRPr lang="en-GB"/>
            </a:p>
          </p:txBody>
        </p:sp>
        <p:sp>
          <p:nvSpPr>
            <p:cNvPr id="119" name="Harvey 88/100 [88]" hidden="1">
              <a:extLst>
                <a:ext uri="{FF2B5EF4-FFF2-40B4-BE49-F238E27FC236}">
                  <a16:creationId xmlns:a16="http://schemas.microsoft.com/office/drawing/2014/main" id="{314BCB34-F3E7-498C-9DDD-D73029535150}"/>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9525" cmpd="sng">
              <a:solidFill>
                <a:schemeClr val="tx2"/>
              </a:solidFill>
            </a:ln>
          </p:spPr>
          <p:txBody>
            <a:bodyPr/>
            <a:lstStyle/>
            <a:p>
              <a:endParaRPr lang="en-GB"/>
            </a:p>
          </p:txBody>
        </p:sp>
        <p:sp>
          <p:nvSpPr>
            <p:cNvPr id="120" name="Harvey 89/100 [89]" hidden="1">
              <a:extLst>
                <a:ext uri="{FF2B5EF4-FFF2-40B4-BE49-F238E27FC236}">
                  <a16:creationId xmlns:a16="http://schemas.microsoft.com/office/drawing/2014/main" id="{A9C620C9-B575-4743-BB80-B68AFC2565E2}"/>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9525" cmpd="sng">
              <a:solidFill>
                <a:schemeClr val="tx2"/>
              </a:solidFill>
            </a:ln>
          </p:spPr>
          <p:txBody>
            <a:bodyPr/>
            <a:lstStyle/>
            <a:p>
              <a:endParaRPr lang="en-GB"/>
            </a:p>
          </p:txBody>
        </p:sp>
        <p:sp>
          <p:nvSpPr>
            <p:cNvPr id="121" name="Harvey 90/100 [90]" hidden="1">
              <a:extLst>
                <a:ext uri="{FF2B5EF4-FFF2-40B4-BE49-F238E27FC236}">
                  <a16:creationId xmlns:a16="http://schemas.microsoft.com/office/drawing/2014/main" id="{EBC15BD8-B3DB-45A7-939C-7D3552CFF6FC}"/>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9525" cmpd="sng">
              <a:solidFill>
                <a:schemeClr val="tx2"/>
              </a:solidFill>
            </a:ln>
          </p:spPr>
          <p:txBody>
            <a:bodyPr/>
            <a:lstStyle/>
            <a:p>
              <a:endParaRPr lang="en-GB"/>
            </a:p>
          </p:txBody>
        </p:sp>
        <p:sp>
          <p:nvSpPr>
            <p:cNvPr id="122" name="Harvey 91/100 [91]" hidden="1">
              <a:extLst>
                <a:ext uri="{FF2B5EF4-FFF2-40B4-BE49-F238E27FC236}">
                  <a16:creationId xmlns:a16="http://schemas.microsoft.com/office/drawing/2014/main" id="{8436C9F1-C936-4709-A012-33DD4AB9AC86}"/>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9525" cmpd="sng">
              <a:solidFill>
                <a:schemeClr val="tx2"/>
              </a:solidFill>
            </a:ln>
          </p:spPr>
          <p:txBody>
            <a:bodyPr/>
            <a:lstStyle/>
            <a:p>
              <a:endParaRPr lang="en-GB"/>
            </a:p>
          </p:txBody>
        </p:sp>
        <p:sp>
          <p:nvSpPr>
            <p:cNvPr id="123" name="Harvey 92/100 [92]" hidden="1">
              <a:extLst>
                <a:ext uri="{FF2B5EF4-FFF2-40B4-BE49-F238E27FC236}">
                  <a16:creationId xmlns:a16="http://schemas.microsoft.com/office/drawing/2014/main" id="{B6010D80-06FE-4852-87B9-DB07E85A4512}"/>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9525" cmpd="sng">
              <a:solidFill>
                <a:schemeClr val="tx2"/>
              </a:solidFill>
            </a:ln>
          </p:spPr>
          <p:txBody>
            <a:bodyPr/>
            <a:lstStyle/>
            <a:p>
              <a:endParaRPr lang="en-GB"/>
            </a:p>
          </p:txBody>
        </p:sp>
        <p:sp>
          <p:nvSpPr>
            <p:cNvPr id="124" name="Harvey 93/100 [93]" hidden="1">
              <a:extLst>
                <a:ext uri="{FF2B5EF4-FFF2-40B4-BE49-F238E27FC236}">
                  <a16:creationId xmlns:a16="http://schemas.microsoft.com/office/drawing/2014/main" id="{9CD4F8F2-8F22-4FD1-B991-65E09D5DE62C}"/>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9525" cmpd="sng">
              <a:solidFill>
                <a:schemeClr val="tx2"/>
              </a:solidFill>
            </a:ln>
          </p:spPr>
          <p:txBody>
            <a:bodyPr/>
            <a:lstStyle/>
            <a:p>
              <a:endParaRPr lang="en-GB"/>
            </a:p>
          </p:txBody>
        </p:sp>
        <p:sp>
          <p:nvSpPr>
            <p:cNvPr id="125" name="Harvey 94/100 [94]" hidden="1">
              <a:extLst>
                <a:ext uri="{FF2B5EF4-FFF2-40B4-BE49-F238E27FC236}">
                  <a16:creationId xmlns:a16="http://schemas.microsoft.com/office/drawing/2014/main" id="{DFD31069-8694-49FB-9601-BE8B466F01F4}"/>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9525" cmpd="sng">
              <a:solidFill>
                <a:schemeClr val="tx2"/>
              </a:solidFill>
            </a:ln>
          </p:spPr>
          <p:txBody>
            <a:bodyPr/>
            <a:lstStyle/>
            <a:p>
              <a:endParaRPr lang="en-GB"/>
            </a:p>
          </p:txBody>
        </p:sp>
        <p:sp>
          <p:nvSpPr>
            <p:cNvPr id="126" name="Harvey 95/100 [95]" hidden="1">
              <a:extLst>
                <a:ext uri="{FF2B5EF4-FFF2-40B4-BE49-F238E27FC236}">
                  <a16:creationId xmlns:a16="http://schemas.microsoft.com/office/drawing/2014/main" id="{CA08286E-3B93-4EEC-8E7A-90DF007EE7EA}"/>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9525" cmpd="sng">
              <a:solidFill>
                <a:schemeClr val="tx2"/>
              </a:solidFill>
            </a:ln>
          </p:spPr>
          <p:txBody>
            <a:bodyPr/>
            <a:lstStyle/>
            <a:p>
              <a:endParaRPr lang="en-GB"/>
            </a:p>
          </p:txBody>
        </p:sp>
        <p:sp>
          <p:nvSpPr>
            <p:cNvPr id="127" name="Harvey 96/100 [96]" hidden="1">
              <a:extLst>
                <a:ext uri="{FF2B5EF4-FFF2-40B4-BE49-F238E27FC236}">
                  <a16:creationId xmlns:a16="http://schemas.microsoft.com/office/drawing/2014/main" id="{2C8FAE91-9783-4617-84C4-6BE376A629FB}"/>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9525" cmpd="sng">
              <a:solidFill>
                <a:schemeClr val="tx2"/>
              </a:solidFill>
            </a:ln>
          </p:spPr>
          <p:txBody>
            <a:bodyPr/>
            <a:lstStyle/>
            <a:p>
              <a:endParaRPr lang="en-GB"/>
            </a:p>
          </p:txBody>
        </p:sp>
        <p:sp>
          <p:nvSpPr>
            <p:cNvPr id="128" name="Harvey 97/100 [97]" hidden="1">
              <a:extLst>
                <a:ext uri="{FF2B5EF4-FFF2-40B4-BE49-F238E27FC236}">
                  <a16:creationId xmlns:a16="http://schemas.microsoft.com/office/drawing/2014/main" id="{C4BE6205-C026-49DA-B805-F631BAF51180}"/>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9525" cmpd="sng">
              <a:solidFill>
                <a:schemeClr val="tx2"/>
              </a:solidFill>
            </a:ln>
          </p:spPr>
          <p:txBody>
            <a:bodyPr/>
            <a:lstStyle/>
            <a:p>
              <a:endParaRPr lang="en-GB"/>
            </a:p>
          </p:txBody>
        </p:sp>
        <p:sp>
          <p:nvSpPr>
            <p:cNvPr id="129" name="Harvey 98/100 [98]" hidden="1">
              <a:extLst>
                <a:ext uri="{FF2B5EF4-FFF2-40B4-BE49-F238E27FC236}">
                  <a16:creationId xmlns:a16="http://schemas.microsoft.com/office/drawing/2014/main" id="{A5345400-4575-478E-B31C-C7D0D3E7347E}"/>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9525" cmpd="sng">
              <a:solidFill>
                <a:schemeClr val="tx2"/>
              </a:solidFill>
            </a:ln>
          </p:spPr>
          <p:txBody>
            <a:bodyPr/>
            <a:lstStyle/>
            <a:p>
              <a:endParaRPr lang="en-GB"/>
            </a:p>
          </p:txBody>
        </p:sp>
        <p:sp>
          <p:nvSpPr>
            <p:cNvPr id="130" name="Harvey 99/100 [99]" hidden="1">
              <a:extLst>
                <a:ext uri="{FF2B5EF4-FFF2-40B4-BE49-F238E27FC236}">
                  <a16:creationId xmlns:a16="http://schemas.microsoft.com/office/drawing/2014/main" id="{B99E3120-49A0-4BDF-8738-9DE659F005E7}"/>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9525" cmpd="sng">
              <a:solidFill>
                <a:schemeClr val="tx2"/>
              </a:solidFill>
            </a:ln>
          </p:spPr>
          <p:txBody>
            <a:bodyPr/>
            <a:lstStyle/>
            <a:p>
              <a:endParaRPr lang="en-GB"/>
            </a:p>
          </p:txBody>
        </p:sp>
        <p:sp>
          <p:nvSpPr>
            <p:cNvPr id="131" name="Harvey 100/100 [100]" hidden="1">
              <a:extLst>
                <a:ext uri="{FF2B5EF4-FFF2-40B4-BE49-F238E27FC236}">
                  <a16:creationId xmlns:a16="http://schemas.microsoft.com/office/drawing/2014/main" id="{D4AF4DDF-64BB-4E02-8BFB-5924B48EA245}"/>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9525" cmpd="sng">
              <a:solidFill>
                <a:schemeClr val="tx2"/>
              </a:solidFill>
            </a:ln>
          </p:spPr>
          <p:txBody>
            <a:bodyPr/>
            <a:lstStyle/>
            <a:p>
              <a:endParaRPr lang="en-GB"/>
            </a:p>
          </p:txBody>
        </p:sp>
      </p:grpSp>
      <p:sp>
        <p:nvSpPr>
          <p:cNvPr id="134" name="Discussion [Sticker]" hidden="1">
            <a:extLst>
              <a:ext uri="{FF2B5EF4-FFF2-40B4-BE49-F238E27FC236}">
                <a16:creationId xmlns:a16="http://schemas.microsoft.com/office/drawing/2014/main" id="{59832071-F4CF-4A12-B8F0-709EC945E29A}"/>
              </a:ext>
            </a:extLst>
          </p:cNvPr>
          <p:cNvSpPr>
            <a:spLocks noChangeArrowheads="1"/>
          </p:cNvSpPr>
          <p:nvPr userDrawn="1">
            <p:custDataLst>
              <p:tags r:id="rId9"/>
            </p:custDataLst>
          </p:nvPr>
        </p:nvSpPr>
        <p:spPr bwMode="auto">
          <a:xfrm>
            <a:off x="8522902" y="314771"/>
            <a:ext cx="1110048" cy="161070"/>
          </a:xfrm>
          <a:prstGeom prst="leftRightArrow">
            <a:avLst>
              <a:gd name="adj1" fmla="val 100000"/>
              <a:gd name="adj2" fmla="val 0"/>
            </a:avLst>
          </a:prstGeom>
          <a:solidFill>
            <a:srgbClr val="F0F0F0"/>
          </a:solidFill>
          <a:ln w="9525">
            <a:noFill/>
            <a:miter lim="800000"/>
            <a:headEnd/>
            <a:tailEnd/>
          </a:ln>
          <a:effectLst/>
        </p:spPr>
        <p:txBody>
          <a:bodyPr wrap="none" lIns="3556" tIns="3556" rIns="3556" bIns="3556">
            <a:spAutoFit/>
          </a:bodyPr>
          <a:lstStyle/>
          <a:p>
            <a:pPr algn="r" defTabSz="895350">
              <a:buSzPct val="120000"/>
            </a:pPr>
            <a:r>
              <a:rPr lang="en-GB" altLang="ko-KR" sz="1000" dirty="0">
                <a:ea typeface="-윤명조130" pitchFamily="18" charset="-127"/>
              </a:rPr>
              <a:t>FOR DISCUSSION</a:t>
            </a:r>
            <a:endParaRPr lang="en-GB" sz="1000" dirty="0">
              <a:ea typeface="-윤명조130" pitchFamily="18" charset="-127"/>
            </a:endParaRPr>
          </a:p>
        </p:txBody>
      </p:sp>
      <p:sp>
        <p:nvSpPr>
          <p:cNvPr id="135" name="Dummy [Sticker]" hidden="1">
            <a:extLst>
              <a:ext uri="{FF2B5EF4-FFF2-40B4-BE49-F238E27FC236}">
                <a16:creationId xmlns:a16="http://schemas.microsoft.com/office/drawing/2014/main" id="{7776D3AB-640E-486A-AD61-F67E5A3F0E6A}"/>
              </a:ext>
            </a:extLst>
          </p:cNvPr>
          <p:cNvSpPr>
            <a:spLocks noChangeArrowheads="1"/>
          </p:cNvSpPr>
          <p:nvPr userDrawn="1">
            <p:custDataLst>
              <p:tags r:id="rId10"/>
            </p:custDataLst>
          </p:nvPr>
        </p:nvSpPr>
        <p:spPr bwMode="auto">
          <a:xfrm>
            <a:off x="9138833" y="314771"/>
            <a:ext cx="492892" cy="161070"/>
          </a:xfrm>
          <a:prstGeom prst="leftRightArrow">
            <a:avLst>
              <a:gd name="adj1" fmla="val 100000"/>
              <a:gd name="adj2" fmla="val 0"/>
            </a:avLst>
          </a:prstGeom>
          <a:solidFill>
            <a:srgbClr val="F0F0F0"/>
          </a:solidFill>
          <a:ln w="9525">
            <a:noFill/>
            <a:miter lim="800000"/>
            <a:headEnd/>
            <a:tailEnd/>
          </a:ln>
          <a:effectLst/>
        </p:spPr>
        <p:txBody>
          <a:bodyPr wrap="none" lIns="3556" tIns="3556" rIns="3556" bIns="3556">
            <a:spAutoFit/>
          </a:bodyPr>
          <a:lstStyle/>
          <a:p>
            <a:pPr algn="r" defTabSz="895350">
              <a:buSzPct val="120000"/>
            </a:pPr>
            <a:r>
              <a:rPr lang="en-GB" altLang="ko-KR" sz="1000" dirty="0">
                <a:ea typeface="-윤명조130" pitchFamily="18" charset="-127"/>
              </a:rPr>
              <a:t>DUMMY</a:t>
            </a:r>
            <a:endParaRPr lang="en-GB" sz="1000" dirty="0">
              <a:ea typeface="-윤명조130" pitchFamily="18" charset="-127"/>
            </a:endParaRPr>
          </a:p>
        </p:txBody>
      </p:sp>
      <p:sp>
        <p:nvSpPr>
          <p:cNvPr id="136" name="Update [Sticker]" hidden="1">
            <a:extLst>
              <a:ext uri="{FF2B5EF4-FFF2-40B4-BE49-F238E27FC236}">
                <a16:creationId xmlns:a16="http://schemas.microsoft.com/office/drawing/2014/main" id="{37774288-21ED-48D2-9E4C-32F5140CC2C1}"/>
              </a:ext>
            </a:extLst>
          </p:cNvPr>
          <p:cNvSpPr>
            <a:spLocks noChangeArrowheads="1"/>
          </p:cNvSpPr>
          <p:nvPr userDrawn="1">
            <p:custDataLst>
              <p:tags r:id="rId11"/>
            </p:custDataLst>
          </p:nvPr>
        </p:nvSpPr>
        <p:spPr bwMode="auto">
          <a:xfrm>
            <a:off x="271463" y="314771"/>
            <a:ext cx="903261" cy="161070"/>
          </a:xfrm>
          <a:prstGeom prst="leftRightArrow">
            <a:avLst>
              <a:gd name="adj1" fmla="val 100000"/>
              <a:gd name="adj2" fmla="val 0"/>
            </a:avLst>
          </a:prstGeom>
          <a:solidFill>
            <a:srgbClr val="B90000"/>
          </a:solidFill>
          <a:ln w="9525">
            <a:noFill/>
            <a:miter lim="800000"/>
            <a:headEnd/>
            <a:tailEnd/>
          </a:ln>
          <a:effectLst/>
        </p:spPr>
        <p:txBody>
          <a:bodyPr wrap="none" lIns="3556" tIns="3556" rIns="3556" bIns="3556">
            <a:spAutoFit/>
          </a:bodyPr>
          <a:lstStyle/>
          <a:p>
            <a:pPr algn="l" defTabSz="895350">
              <a:buSzPct val="120000"/>
            </a:pPr>
            <a:r>
              <a:rPr lang="en-GB" sz="1000" dirty="0">
                <a:solidFill>
                  <a:schemeClr val="bg1"/>
                </a:solidFill>
                <a:ea typeface="-윤명조130" pitchFamily="18" charset="-127"/>
              </a:rPr>
              <a:t>UPDATE DATA</a:t>
            </a:r>
          </a:p>
        </p:txBody>
      </p:sp>
      <p:sp>
        <p:nvSpPr>
          <p:cNvPr id="137" name="Backup [Sticker]" hidden="1">
            <a:extLst>
              <a:ext uri="{FF2B5EF4-FFF2-40B4-BE49-F238E27FC236}">
                <a16:creationId xmlns:a16="http://schemas.microsoft.com/office/drawing/2014/main" id="{9DA50589-B71E-4683-8E54-F5EDFE4F4CB0}"/>
              </a:ext>
            </a:extLst>
          </p:cNvPr>
          <p:cNvSpPr>
            <a:spLocks noChangeArrowheads="1"/>
          </p:cNvSpPr>
          <p:nvPr userDrawn="1">
            <p:custDataLst>
              <p:tags r:id="rId12"/>
            </p:custDataLst>
          </p:nvPr>
        </p:nvSpPr>
        <p:spPr bwMode="auto">
          <a:xfrm>
            <a:off x="9099983" y="314771"/>
            <a:ext cx="532967" cy="161070"/>
          </a:xfrm>
          <a:prstGeom prst="leftRightArrow">
            <a:avLst>
              <a:gd name="adj1" fmla="val 100000"/>
              <a:gd name="adj2" fmla="val 0"/>
            </a:avLst>
          </a:prstGeom>
          <a:solidFill>
            <a:srgbClr val="F0F0F0"/>
          </a:solidFill>
          <a:ln w="9525">
            <a:noFill/>
            <a:miter lim="800000"/>
            <a:headEnd/>
            <a:tailEnd/>
          </a:ln>
          <a:effectLst/>
        </p:spPr>
        <p:txBody>
          <a:bodyPr wrap="none" lIns="3556" tIns="3556" rIns="3556" bIns="3556">
            <a:spAutoFit/>
          </a:bodyPr>
          <a:lstStyle/>
          <a:p>
            <a:pPr algn="r" defTabSz="895350">
              <a:buSzPct val="120000"/>
            </a:pPr>
            <a:r>
              <a:rPr lang="en-GB" altLang="ko-KR" sz="1000" dirty="0">
                <a:ea typeface="-윤명조130" pitchFamily="18" charset="-127"/>
              </a:rPr>
              <a:t>BACKUP</a:t>
            </a:r>
            <a:endParaRPr lang="en-GB" sz="1000" dirty="0">
              <a:ea typeface="-윤명조130" pitchFamily="18" charset="-127"/>
            </a:endParaRPr>
          </a:p>
        </p:txBody>
      </p:sp>
      <p:sp>
        <p:nvSpPr>
          <p:cNvPr id="138" name="Internal [Sticker]" hidden="1">
            <a:extLst>
              <a:ext uri="{FF2B5EF4-FFF2-40B4-BE49-F238E27FC236}">
                <a16:creationId xmlns:a16="http://schemas.microsoft.com/office/drawing/2014/main" id="{2870AB96-CFDD-4CDB-8742-7916013F359E}"/>
              </a:ext>
            </a:extLst>
          </p:cNvPr>
          <p:cNvSpPr>
            <a:spLocks noChangeArrowheads="1"/>
          </p:cNvSpPr>
          <p:nvPr userDrawn="1">
            <p:custDataLst>
              <p:tags r:id="rId13"/>
            </p:custDataLst>
          </p:nvPr>
        </p:nvSpPr>
        <p:spPr bwMode="auto">
          <a:xfrm>
            <a:off x="8311306" y="314771"/>
            <a:ext cx="1321644" cy="161070"/>
          </a:xfrm>
          <a:prstGeom prst="leftRightArrow">
            <a:avLst>
              <a:gd name="adj1" fmla="val 100000"/>
              <a:gd name="adj2" fmla="val 0"/>
            </a:avLst>
          </a:prstGeom>
          <a:solidFill>
            <a:srgbClr val="F0F0F0"/>
          </a:solidFill>
          <a:ln w="9525">
            <a:noFill/>
            <a:miter lim="800000"/>
            <a:headEnd/>
            <a:tailEnd/>
          </a:ln>
          <a:effectLst/>
        </p:spPr>
        <p:txBody>
          <a:bodyPr wrap="none" lIns="3556" tIns="3556" rIns="3556" bIns="3556">
            <a:spAutoFit/>
          </a:bodyPr>
          <a:lstStyle/>
          <a:p>
            <a:pPr algn="r" defTabSz="895350">
              <a:buSzPct val="120000"/>
            </a:pPr>
            <a:r>
              <a:rPr lang="en-GB" altLang="ko-KR" sz="1000" dirty="0">
                <a:ea typeface="-윤명조130" pitchFamily="18" charset="-127"/>
              </a:rPr>
              <a:t>INTERNAL USE ONLY</a:t>
            </a:r>
            <a:endParaRPr lang="en-GB" sz="1000" dirty="0">
              <a:ea typeface="-윤명조130" pitchFamily="18" charset="-127"/>
            </a:endParaRPr>
          </a:p>
        </p:txBody>
      </p:sp>
      <p:sp>
        <p:nvSpPr>
          <p:cNvPr id="146" name="Responsible [Comment]" hidden="1">
            <a:extLst>
              <a:ext uri="{FF2B5EF4-FFF2-40B4-BE49-F238E27FC236}">
                <a16:creationId xmlns:a16="http://schemas.microsoft.com/office/drawing/2014/main" id="{2F4512D6-597E-4E63-835D-0AD42222F1CC}"/>
              </a:ext>
            </a:extLst>
          </p:cNvPr>
          <p:cNvSpPr/>
          <p:nvPr userDrawn="1"/>
        </p:nvSpPr>
        <p:spPr>
          <a:xfrm>
            <a:off x="9905999" y="2348794"/>
            <a:ext cx="2259105" cy="914400"/>
          </a:xfrm>
          <a:prstGeom prst="wedgeRectCallout">
            <a:avLst/>
          </a:prstGeom>
          <a:solidFill>
            <a:srgbClr val="EC6608"/>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bg1"/>
                </a:solidFill>
              </a:rPr>
              <a:t>Responsible:</a:t>
            </a:r>
          </a:p>
        </p:txBody>
      </p:sp>
      <p:sp>
        <p:nvSpPr>
          <p:cNvPr id="140" name="Content [Comment]" hidden="1">
            <a:extLst>
              <a:ext uri="{FF2B5EF4-FFF2-40B4-BE49-F238E27FC236}">
                <a16:creationId xmlns:a16="http://schemas.microsoft.com/office/drawing/2014/main" id="{F5BA40A4-59E2-48D9-B47D-73A04520482E}"/>
              </a:ext>
            </a:extLst>
          </p:cNvPr>
          <p:cNvSpPr/>
          <p:nvPr userDrawn="1"/>
        </p:nvSpPr>
        <p:spPr>
          <a:xfrm>
            <a:off x="9906000" y="0"/>
            <a:ext cx="2259105" cy="914400"/>
          </a:xfrm>
          <a:prstGeom prst="wedgeRectCallout">
            <a:avLst/>
          </a:prstGeom>
          <a:solidFill>
            <a:srgbClr val="FFC000"/>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&lt;initials&gt; &lt;date&gt;</a:t>
            </a:r>
            <a:r>
              <a:rPr lang="en-GB" sz="1100" dirty="0" err="1">
                <a:solidFill>
                  <a:schemeClr val="tx1"/>
                </a:solidFill>
              </a:rPr>
              <a:t>yyyy</a:t>
            </a:r>
            <a:r>
              <a:rPr lang="en-GB" sz="1100" dirty="0">
                <a:solidFill>
                  <a:schemeClr val="tx1"/>
                </a:solidFill>
              </a:rPr>
              <a:t>-MM-dd </a:t>
            </a:r>
            <a:r>
              <a:rPr lang="en-GB" sz="1100" dirty="0" err="1">
                <a:solidFill>
                  <a:schemeClr val="tx1"/>
                </a:solidFill>
              </a:rPr>
              <a:t>hh:mm</a:t>
            </a:r>
            <a:r>
              <a:rPr lang="en-GB" sz="1100" dirty="0">
                <a:solidFill>
                  <a:schemeClr val="tx1"/>
                </a:solidFill>
              </a:rPr>
              <a:t>&lt;/date&gt;:</a:t>
            </a:r>
          </a:p>
        </p:txBody>
      </p:sp>
      <p:sp>
        <p:nvSpPr>
          <p:cNvPr id="141" name="Formatting [Comment]" hidden="1">
            <a:extLst>
              <a:ext uri="{FF2B5EF4-FFF2-40B4-BE49-F238E27FC236}">
                <a16:creationId xmlns:a16="http://schemas.microsoft.com/office/drawing/2014/main" id="{9DE0BE28-E367-4EB2-9E1C-312470DD8F45}"/>
              </a:ext>
            </a:extLst>
          </p:cNvPr>
          <p:cNvSpPr/>
          <p:nvPr userDrawn="1"/>
        </p:nvSpPr>
        <p:spPr>
          <a:xfrm>
            <a:off x="9905999" y="1166813"/>
            <a:ext cx="2259105" cy="914400"/>
          </a:xfrm>
          <a:prstGeom prst="wedgeRectCallout">
            <a:avLst/>
          </a:prstGeom>
          <a:solidFill>
            <a:srgbClr val="B90000"/>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bg1"/>
                </a:solidFill>
              </a:rPr>
              <a:t>&lt;initials&gt; &lt;date&gt;</a:t>
            </a:r>
            <a:r>
              <a:rPr lang="en-GB" sz="1100" dirty="0" err="1">
                <a:solidFill>
                  <a:schemeClr val="bg1"/>
                </a:solidFill>
              </a:rPr>
              <a:t>yyyy</a:t>
            </a:r>
            <a:r>
              <a:rPr lang="en-GB" sz="1100" dirty="0">
                <a:solidFill>
                  <a:schemeClr val="bg1"/>
                </a:solidFill>
              </a:rPr>
              <a:t>-MM-dd </a:t>
            </a:r>
            <a:r>
              <a:rPr lang="en-GB" sz="1100" dirty="0" err="1">
                <a:solidFill>
                  <a:schemeClr val="bg1"/>
                </a:solidFill>
              </a:rPr>
              <a:t>hh:mm</a:t>
            </a:r>
            <a:r>
              <a:rPr lang="en-GB" sz="1100" dirty="0">
                <a:solidFill>
                  <a:schemeClr val="bg1"/>
                </a:solidFill>
              </a:rPr>
              <a:t>&lt;/date&gt;:</a:t>
            </a:r>
          </a:p>
        </p:txBody>
      </p:sp>
      <p:sp>
        <p:nvSpPr>
          <p:cNvPr id="144" name="Draft [Sticker]" hidden="1">
            <a:extLst>
              <a:ext uri="{FF2B5EF4-FFF2-40B4-BE49-F238E27FC236}">
                <a16:creationId xmlns:a16="http://schemas.microsoft.com/office/drawing/2014/main" id="{B794AB18-6011-4D89-8239-02C9CBF5ED63}"/>
              </a:ext>
            </a:extLst>
          </p:cNvPr>
          <p:cNvSpPr>
            <a:spLocks noChangeArrowheads="1"/>
          </p:cNvSpPr>
          <p:nvPr userDrawn="1">
            <p:custDataLst>
              <p:tags r:id="rId14"/>
            </p:custDataLst>
          </p:nvPr>
        </p:nvSpPr>
        <p:spPr bwMode="auto">
          <a:xfrm>
            <a:off x="9197766" y="314771"/>
            <a:ext cx="435184" cy="161070"/>
          </a:xfrm>
          <a:prstGeom prst="leftRightArrow">
            <a:avLst>
              <a:gd name="adj1" fmla="val 100000"/>
              <a:gd name="adj2" fmla="val 0"/>
            </a:avLst>
          </a:prstGeom>
          <a:solidFill>
            <a:srgbClr val="F0F0F0"/>
          </a:solidFill>
          <a:ln w="9525">
            <a:noFill/>
            <a:miter lim="800000"/>
            <a:headEnd/>
            <a:tailEnd/>
          </a:ln>
          <a:effectLst/>
        </p:spPr>
        <p:txBody>
          <a:bodyPr wrap="none" lIns="3556" tIns="3556" rIns="3556" bIns="3556">
            <a:spAutoFit/>
          </a:bodyPr>
          <a:lstStyle/>
          <a:p>
            <a:pPr algn="r" defTabSz="895350">
              <a:buSzPct val="120000"/>
            </a:pPr>
            <a:r>
              <a:rPr lang="en-GB" altLang="ko-KR" sz="1000" dirty="0">
                <a:ea typeface="-윤명조130" pitchFamily="18" charset="-127"/>
              </a:rPr>
              <a:t>DRAFT</a:t>
            </a:r>
          </a:p>
        </p:txBody>
      </p:sp>
    </p:spTree>
    <p:extLst>
      <p:ext uri="{BB962C8B-B14F-4D97-AF65-F5344CB8AC3E}">
        <p14:creationId xmlns:p14="http://schemas.microsoft.com/office/powerpoint/2010/main" val="170028783"/>
      </p:ext>
    </p:extLst>
  </p:cSld>
  <p:clrMap bg1="lt1" tx1="dk1" bg2="lt2" tx2="dk2" accent1="accent1" accent2="accent2" accent3="accent3" accent4="accent4" accent5="accent5" accent6="accent6" hlink="hlink" folHlink="folHlink"/>
  <p:sldLayoutIdLst>
    <p:sldLayoutId id="2147483731" r:id="rId1"/>
    <p:sldLayoutId id="2147483743" r:id="rId2"/>
  </p:sldLayoutIdLst>
  <p:hf hdr="0" ftr="0" dt="0"/>
  <p:txStyles>
    <p:titleStyle>
      <a:lvl1pPr algn="l" defTabSz="914400" rtl="0" eaLnBrk="1" latinLnBrk="0" hangingPunct="1">
        <a:lnSpc>
          <a:spcPct val="100000"/>
        </a:lnSpc>
        <a:spcBef>
          <a:spcPct val="0"/>
        </a:spcBef>
        <a:buNone/>
        <a:defRPr sz="1800" b="1" kern="1200">
          <a:solidFill>
            <a:schemeClr val="tx1"/>
          </a:solidFill>
          <a:latin typeface="+mj-lt"/>
          <a:ea typeface="+mj-ea"/>
          <a:cs typeface="+mj-cs"/>
        </a:defRPr>
      </a:lvl1pPr>
    </p:titleStyle>
    <p:bodyStyle>
      <a:lvl1pPr marL="90488" indent="-90488" algn="l" defTabSz="914400" rtl="0" eaLnBrk="1" latinLnBrk="0" hangingPunct="1">
        <a:lnSpc>
          <a:spcPct val="100000"/>
        </a:lnSpc>
        <a:spcBef>
          <a:spcPts val="0"/>
        </a:spcBef>
        <a:spcAft>
          <a:spcPts val="200"/>
        </a:spcAft>
        <a:buFont typeface="Arial" panose="020B0604020202020204" pitchFamily="34" charset="0"/>
        <a:buChar char="•"/>
        <a:defRPr sz="1000" kern="1200">
          <a:solidFill>
            <a:schemeClr val="tx1"/>
          </a:solidFill>
          <a:latin typeface="+mn-lt"/>
          <a:ea typeface="+mn-ea"/>
          <a:cs typeface="+mn-cs"/>
        </a:defRPr>
      </a:lvl1pPr>
      <a:lvl2pPr marL="180975" indent="-90488" algn="l" defTabSz="914400" rtl="0" eaLnBrk="1" latinLnBrk="0" hangingPunct="1">
        <a:lnSpc>
          <a:spcPct val="100000"/>
        </a:lnSpc>
        <a:spcBef>
          <a:spcPts val="0"/>
        </a:spcBef>
        <a:spcAft>
          <a:spcPts val="200"/>
        </a:spcAft>
        <a:buFont typeface="Arial" panose="020B0604020202020204" pitchFamily="34" charset="0"/>
        <a:buChar char="‒"/>
        <a:defRPr sz="1000" kern="1200">
          <a:solidFill>
            <a:schemeClr val="tx1"/>
          </a:solidFill>
          <a:latin typeface="+mn-lt"/>
          <a:ea typeface="+mn-ea"/>
          <a:cs typeface="+mn-cs"/>
        </a:defRPr>
      </a:lvl2pPr>
      <a:lvl3pPr marL="271463" indent="-90488" algn="l" defTabSz="914400" rtl="0" eaLnBrk="1" latinLnBrk="0" hangingPunct="1">
        <a:lnSpc>
          <a:spcPct val="100000"/>
        </a:lnSpc>
        <a:spcBef>
          <a:spcPts val="0"/>
        </a:spcBef>
        <a:spcAft>
          <a:spcPts val="200"/>
        </a:spcAft>
        <a:buFont typeface="Arial" panose="020B0604020202020204" pitchFamily="34" charset="0"/>
        <a:buChar char="•"/>
        <a:defRPr sz="1000" kern="1200">
          <a:solidFill>
            <a:schemeClr val="tx1"/>
          </a:solidFill>
          <a:latin typeface="+mn-lt"/>
          <a:ea typeface="+mn-ea"/>
          <a:cs typeface="+mn-cs"/>
        </a:defRPr>
      </a:lvl3pPr>
      <a:lvl4pPr marL="361950" indent="-90488" algn="l" defTabSz="914400" rtl="0" eaLnBrk="1" latinLnBrk="0" hangingPunct="1">
        <a:lnSpc>
          <a:spcPct val="100000"/>
        </a:lnSpc>
        <a:spcBef>
          <a:spcPts val="0"/>
        </a:spcBef>
        <a:spcAft>
          <a:spcPts val="200"/>
        </a:spcAft>
        <a:buFont typeface="Arial" panose="020B0604020202020204" pitchFamily="34" charset="0"/>
        <a:buChar char="‒"/>
        <a:defRPr sz="1000" kern="1200">
          <a:solidFill>
            <a:schemeClr val="tx1"/>
          </a:solidFill>
          <a:latin typeface="+mn-lt"/>
          <a:ea typeface="+mn-ea"/>
          <a:cs typeface="+mn-cs"/>
        </a:defRPr>
      </a:lvl4pPr>
      <a:lvl5pPr marL="442913" indent="-80963" algn="l" defTabSz="914400" rtl="0" eaLnBrk="1" latinLnBrk="0" hangingPunct="1">
        <a:lnSpc>
          <a:spcPct val="100000"/>
        </a:lnSpc>
        <a:spcBef>
          <a:spcPts val="0"/>
        </a:spcBef>
        <a:spcAft>
          <a:spcPts val="2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3">
          <p15:clr>
            <a:srgbClr val="F26B43"/>
          </p15:clr>
        </p15:guide>
        <p15:guide id="2" orient="horz" pos="312">
          <p15:clr>
            <a:srgbClr val="F26B43"/>
          </p15:clr>
        </p15:guide>
        <p15:guide id="4" orient="horz" pos="4026">
          <p15:clr>
            <a:srgbClr val="F26B43"/>
          </p15:clr>
        </p15:guide>
        <p15:guide id="5" pos="171">
          <p15:clr>
            <a:srgbClr val="F26B43"/>
          </p15:clr>
        </p15:guide>
        <p15:guide id="6" pos="6068">
          <p15:clr>
            <a:srgbClr val="F26B43"/>
          </p15:clr>
        </p15:guide>
        <p15:guide id="11" pos="6023">
          <p15:clr>
            <a:srgbClr val="A4A3A4"/>
          </p15:clr>
        </p15:guide>
        <p15:guide id="12" orient="horz" pos="3981">
          <p15:clr>
            <a:srgbClr val="A4A3A4"/>
          </p15:clr>
        </p15:guide>
        <p15:guide id="13" orient="horz" pos="875">
          <p15:clr>
            <a:srgbClr val="A4A3A4"/>
          </p15:clr>
        </p15:guide>
        <p15:guide id="14" pos="217">
          <p15:clr>
            <a:srgbClr val="A4A3A4"/>
          </p15:clr>
        </p15:guide>
        <p15:guide id="15" orient="horz" pos="489">
          <p15:clr>
            <a:srgbClr val="F26B43"/>
          </p15:clr>
        </p15:guide>
        <p15:guide id="16" orient="horz" pos="194">
          <p15:clr>
            <a:srgbClr val="F26B43"/>
          </p15:clr>
        </p15:guide>
        <p15:guide id="17" orient="horz" pos="300">
          <p15:clr>
            <a:srgbClr val="F26B43"/>
          </p15:clr>
        </p15:guide>
        <p15:guide id="20" orient="horz" pos="82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8.png"/><Relationship Id="rId5" Type="http://schemas.openxmlformats.org/officeDocument/2006/relationships/image" Target="../media/image7.emf"/><Relationship Id="rId10" Type="http://schemas.openxmlformats.org/officeDocument/2006/relationships/image" Target="../media/image12.svg"/><Relationship Id="rId4" Type="http://schemas.openxmlformats.org/officeDocument/2006/relationships/oleObject" Target="../embeddings/oleObject3.bin"/><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13.emf"/><Relationship Id="rId5" Type="http://schemas.openxmlformats.org/officeDocument/2006/relationships/oleObject" Target="../embeddings/oleObject4.bin"/><Relationship Id="rId10" Type="http://schemas.openxmlformats.org/officeDocument/2006/relationships/image" Target="../media/image12.svg"/><Relationship Id="rId4" Type="http://schemas.openxmlformats.org/officeDocument/2006/relationships/notesSlide" Target="../notesSlides/notesSlide1.xm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13.emf"/><Relationship Id="rId11" Type="http://schemas.openxmlformats.org/officeDocument/2006/relationships/image" Target="../media/image12.svg"/><Relationship Id="rId5" Type="http://schemas.openxmlformats.org/officeDocument/2006/relationships/oleObject" Target="../embeddings/oleObject4.bin"/><Relationship Id="rId10" Type="http://schemas.openxmlformats.org/officeDocument/2006/relationships/image" Target="../media/image11.png"/><Relationship Id="rId4" Type="http://schemas.openxmlformats.org/officeDocument/2006/relationships/notesSlide" Target="../notesSlides/notesSlide2.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13.emf"/><Relationship Id="rId5" Type="http://schemas.openxmlformats.org/officeDocument/2006/relationships/oleObject" Target="../embeddings/oleObject4.bin"/><Relationship Id="rId10" Type="http://schemas.openxmlformats.org/officeDocument/2006/relationships/image" Target="../media/image12.svg"/><Relationship Id="rId4" Type="http://schemas.openxmlformats.org/officeDocument/2006/relationships/notesSlide" Target="../notesSlides/notesSlide3.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13.emf"/><Relationship Id="rId5" Type="http://schemas.openxmlformats.org/officeDocument/2006/relationships/oleObject" Target="../embeddings/oleObject4.bin"/><Relationship Id="rId10" Type="http://schemas.openxmlformats.org/officeDocument/2006/relationships/image" Target="../media/image12.svg"/><Relationship Id="rId4" Type="http://schemas.openxmlformats.org/officeDocument/2006/relationships/notesSlide" Target="../notesSlides/notesSlide4.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13.emf"/><Relationship Id="rId5" Type="http://schemas.openxmlformats.org/officeDocument/2006/relationships/oleObject" Target="../embeddings/oleObject4.bin"/><Relationship Id="rId10" Type="http://schemas.openxmlformats.org/officeDocument/2006/relationships/image" Target="../media/image12.svg"/><Relationship Id="rId4" Type="http://schemas.openxmlformats.org/officeDocument/2006/relationships/notesSlide" Target="../notesSlides/notesSlide5.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E2C0C84-8CE9-4640-9561-7525D7E4BC24}"/>
              </a:ext>
            </a:extLst>
          </p:cNvPr>
          <p:cNvGraphicFramePr>
            <a:graphicFrameLocks noChangeAspect="1"/>
          </p:cNvGraphicFramePr>
          <p:nvPr>
            <p:custDataLst>
              <p:tags r:id="rId1"/>
            </p:custDataLst>
            <p:extLst>
              <p:ext uri="{D42A27DB-BD31-4B8C-83A1-F6EECF244321}">
                <p14:modId xmlns:p14="http://schemas.microsoft.com/office/powerpoint/2010/main" val="574873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6" name="Object 5" hidden="1">
                        <a:extLst>
                          <a:ext uri="{FF2B5EF4-FFF2-40B4-BE49-F238E27FC236}">
                            <a16:creationId xmlns:a16="http://schemas.microsoft.com/office/drawing/2014/main" id="{FE2C0C84-8CE9-4640-9561-7525D7E4BC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71C5E97-76B5-4AA8-AB40-9F947C064D2A}"/>
              </a:ext>
            </a:extLst>
          </p:cNvPr>
          <p:cNvSpPr/>
          <p:nvPr>
            <p:custDataLst>
              <p:tags r:id="rId2"/>
            </p:custDataLst>
          </p:nvPr>
        </p:nvSpPr>
        <p:spPr>
          <a:xfrm>
            <a:off x="0" y="0"/>
            <a:ext cx="158750" cy="158750"/>
          </a:xfrm>
          <a:prstGeom prst="rect">
            <a:avLst/>
          </a:prstGeom>
          <a:solidFill>
            <a:schemeClr val="accent3"/>
          </a:solidFill>
          <a:ln>
            <a:noFill/>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ts val="1200"/>
              </a:lnSpc>
              <a:tabLst>
                <a:tab pos="1885950" algn="l"/>
              </a:tabLst>
            </a:pPr>
            <a:endParaRPr lang="da-DK" sz="3200" b="1">
              <a:solidFill>
                <a:schemeClr val="bg1"/>
              </a:solidFill>
              <a:latin typeface="Arial" panose="020B0604020202020204" pitchFamily="34" charset="0"/>
              <a:ea typeface="+mj-ea"/>
              <a:cs typeface="+mj-cs"/>
              <a:sym typeface="Arial" panose="020B0604020202020204" pitchFamily="34" charset="0"/>
            </a:endParaRPr>
          </a:p>
        </p:txBody>
      </p:sp>
      <p:sp>
        <p:nvSpPr>
          <p:cNvPr id="11" name="Title 1">
            <a:extLst>
              <a:ext uri="{FF2B5EF4-FFF2-40B4-BE49-F238E27FC236}">
                <a16:creationId xmlns:a16="http://schemas.microsoft.com/office/drawing/2014/main" id="{5CB7BDE0-26CB-4E32-AB61-48350D931FB1}"/>
              </a:ext>
            </a:extLst>
          </p:cNvPr>
          <p:cNvSpPr>
            <a:spLocks noGrp="1"/>
          </p:cNvSpPr>
          <p:nvPr>
            <p:ph type="ctrTitle"/>
          </p:nvPr>
        </p:nvSpPr>
        <p:spPr>
          <a:xfrm>
            <a:off x="2831621" y="2039272"/>
            <a:ext cx="5918890" cy="1785104"/>
          </a:xfrm>
        </p:spPr>
        <p:txBody>
          <a:bodyPr vert="horz"/>
          <a:lstStyle/>
          <a:p>
            <a:r>
              <a:rPr lang="da-DK" sz="4800" dirty="0"/>
              <a:t>Taranaki Offshore Partnership</a:t>
            </a:r>
            <a:br>
              <a:rPr lang="da-DK" dirty="0"/>
            </a:br>
            <a:r>
              <a:rPr lang="en-US" sz="2000" b="0" dirty="0"/>
              <a:t>Before the Taranaki VTM Expert Panel</a:t>
            </a:r>
            <a:endParaRPr lang="en-US" b="0" dirty="0"/>
          </a:p>
        </p:txBody>
      </p:sp>
      <p:sp>
        <p:nvSpPr>
          <p:cNvPr id="5" name="Text Placeholder 4">
            <a:extLst>
              <a:ext uri="{FF2B5EF4-FFF2-40B4-BE49-F238E27FC236}">
                <a16:creationId xmlns:a16="http://schemas.microsoft.com/office/drawing/2014/main" id="{500F1A0E-93B9-4AEB-A899-3B2A1F0B620E}"/>
              </a:ext>
            </a:extLst>
          </p:cNvPr>
          <p:cNvSpPr>
            <a:spLocks noGrp="1"/>
          </p:cNvSpPr>
          <p:nvPr>
            <p:ph type="body" sz="quarter" idx="13"/>
          </p:nvPr>
        </p:nvSpPr>
        <p:spPr>
          <a:xfrm>
            <a:off x="2831621" y="3948987"/>
            <a:ext cx="2454482" cy="184666"/>
          </a:xfrm>
        </p:spPr>
        <p:txBody>
          <a:bodyPr/>
          <a:lstStyle/>
          <a:p>
            <a:r>
              <a:rPr lang="da-DK" dirty="0">
                <a:latin typeface="Arial" panose="020B0604020202020204" pitchFamily="34" charset="0"/>
                <a:cs typeface="Arial" panose="020B0604020202020204" pitchFamily="34" charset="0"/>
              </a:rPr>
              <a:t>21 October 2025</a:t>
            </a:r>
            <a:endParaRPr lang="en-US" dirty="0">
              <a:latin typeface="Arial" panose="020B0604020202020204" pitchFamily="34" charset="0"/>
              <a:cs typeface="Arial" panose="020B0604020202020204" pitchFamily="34" charset="0"/>
            </a:endParaRPr>
          </a:p>
        </p:txBody>
      </p:sp>
      <p:pic>
        <p:nvPicPr>
          <p:cNvPr id="2" name="Google Shape;309;p2">
            <a:extLst>
              <a:ext uri="{FF2B5EF4-FFF2-40B4-BE49-F238E27FC236}">
                <a16:creationId xmlns:a16="http://schemas.microsoft.com/office/drawing/2014/main" id="{DB861E84-FAA6-9A7F-B8C5-93EFF5BAA608}"/>
              </a:ext>
            </a:extLst>
          </p:cNvPr>
          <p:cNvPicPr preferRelativeResize="0"/>
          <p:nvPr/>
        </p:nvPicPr>
        <p:blipFill>
          <a:blip r:embed="rId6">
            <a:alphaModFix amt="70000"/>
          </a:blip>
          <a:stretch>
            <a:fillRect/>
          </a:stretch>
        </p:blipFill>
        <p:spPr>
          <a:xfrm>
            <a:off x="717617" y="3429000"/>
            <a:ext cx="1270301" cy="435259"/>
          </a:xfrm>
          <a:prstGeom prst="rect">
            <a:avLst/>
          </a:prstGeom>
          <a:noFill/>
          <a:ln>
            <a:noFill/>
          </a:ln>
        </p:spPr>
      </p:pic>
      <p:grpSp>
        <p:nvGrpSpPr>
          <p:cNvPr id="8" name="Group 7">
            <a:extLst>
              <a:ext uri="{FF2B5EF4-FFF2-40B4-BE49-F238E27FC236}">
                <a16:creationId xmlns:a16="http://schemas.microsoft.com/office/drawing/2014/main" id="{37A29D0C-6597-1F37-A96F-E42C65E0CA02}"/>
              </a:ext>
            </a:extLst>
          </p:cNvPr>
          <p:cNvGrpSpPr/>
          <p:nvPr/>
        </p:nvGrpSpPr>
        <p:grpSpPr>
          <a:xfrm>
            <a:off x="6223180" y="422430"/>
            <a:ext cx="3080917" cy="353634"/>
            <a:chOff x="6223180" y="422430"/>
            <a:chExt cx="3080917" cy="353634"/>
          </a:xfrm>
        </p:grpSpPr>
        <p:pic>
          <p:nvPicPr>
            <p:cNvPr id="9" name="Picture 8">
              <a:extLst>
                <a:ext uri="{FF2B5EF4-FFF2-40B4-BE49-F238E27FC236}">
                  <a16:creationId xmlns:a16="http://schemas.microsoft.com/office/drawing/2014/main" id="{DE3CFFEE-27D0-7618-2D4F-25A8CC970D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2179" y="445850"/>
              <a:ext cx="822078" cy="306793"/>
            </a:xfrm>
            <a:prstGeom prst="rect">
              <a:avLst/>
            </a:prstGeom>
          </p:spPr>
        </p:pic>
        <p:pic>
          <p:nvPicPr>
            <p:cNvPr id="12" name="Picture 11" descr="Text&#10;&#10;Description automatically generated with low confidence">
              <a:extLst>
                <a:ext uri="{FF2B5EF4-FFF2-40B4-BE49-F238E27FC236}">
                  <a16:creationId xmlns:a16="http://schemas.microsoft.com/office/drawing/2014/main" id="{978875A6-5C41-43EB-71DF-80723131F108}"/>
                </a:ext>
              </a:extLst>
            </p:cNvPr>
            <p:cNvPicPr>
              <a:picLocks noChangeAspect="1"/>
            </p:cNvPicPr>
            <p:nvPr/>
          </p:nvPicPr>
          <p:blipFill>
            <a:blip r:embed="rId8"/>
            <a:srcRect b="7437"/>
            <a:stretch/>
          </p:blipFill>
          <p:spPr>
            <a:xfrm>
              <a:off x="6223180" y="422430"/>
              <a:ext cx="1092109" cy="353634"/>
            </a:xfrm>
            <a:prstGeom prst="rect">
              <a:avLst/>
            </a:prstGeom>
          </p:spPr>
        </p:pic>
        <p:pic>
          <p:nvPicPr>
            <p:cNvPr id="13" name="Graphic 12">
              <a:extLst>
                <a:ext uri="{FF2B5EF4-FFF2-40B4-BE49-F238E27FC236}">
                  <a16:creationId xmlns:a16="http://schemas.microsoft.com/office/drawing/2014/main" id="{FEA4818C-8033-6F61-E2B9-F7754BE18024}"/>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477497" y="445850"/>
              <a:ext cx="826600" cy="306793"/>
            </a:xfrm>
            <a:prstGeom prst="rect">
              <a:avLst/>
            </a:prstGeom>
          </p:spPr>
        </p:pic>
        <p:cxnSp>
          <p:nvCxnSpPr>
            <p:cNvPr id="14" name="Straight Connector 13">
              <a:extLst>
                <a:ext uri="{FF2B5EF4-FFF2-40B4-BE49-F238E27FC236}">
                  <a16:creationId xmlns:a16="http://schemas.microsoft.com/office/drawing/2014/main" id="{890BA38F-68C3-7700-66AB-559DC352D696}"/>
                </a:ext>
              </a:extLst>
            </p:cNvPr>
            <p:cNvCxnSpPr/>
            <p:nvPr/>
          </p:nvCxnSpPr>
          <p:spPr>
            <a:xfrm>
              <a:off x="7379684" y="445850"/>
              <a:ext cx="0" cy="306793"/>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F814EE-6DE2-0A16-5296-78E0E8C84525}"/>
                </a:ext>
              </a:extLst>
            </p:cNvPr>
            <p:cNvCxnSpPr/>
            <p:nvPr/>
          </p:nvCxnSpPr>
          <p:spPr>
            <a:xfrm>
              <a:off x="8387702" y="445850"/>
              <a:ext cx="0" cy="306793"/>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497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049ECB2C-4C64-454D-A235-CDD30A51B049}"/>
              </a:ext>
            </a:extLst>
          </p:cNvPr>
          <p:cNvGraphicFramePr>
            <a:graphicFrameLocks noChangeAspect="1"/>
          </p:cNvGraphicFramePr>
          <p:nvPr>
            <p:custDataLst>
              <p:tags r:id="rId1"/>
            </p:custDataLst>
            <p:extLst>
              <p:ext uri="{D42A27DB-BD31-4B8C-83A1-F6EECF244321}">
                <p14:modId xmlns:p14="http://schemas.microsoft.com/office/powerpoint/2010/main" val="3800172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8" imgH="408" progId="TCLayout.ActiveDocument.1">
                  <p:embed/>
                </p:oleObj>
              </mc:Choice>
              <mc:Fallback>
                <p:oleObj name="think-cell Slide" r:id="rId5" imgW="408" imgH="408" progId="TCLayout.ActiveDocument.1">
                  <p:embed/>
                  <p:pic>
                    <p:nvPicPr>
                      <p:cNvPr id="18" name="Object 17" hidden="1">
                        <a:extLst>
                          <a:ext uri="{FF2B5EF4-FFF2-40B4-BE49-F238E27FC236}">
                            <a16:creationId xmlns:a16="http://schemas.microsoft.com/office/drawing/2014/main" id="{049ECB2C-4C64-454D-A235-CDD30A51B04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371A6143-7E00-4164-99E7-E06C811DEE46}"/>
              </a:ext>
            </a:extLst>
          </p:cNvPr>
          <p:cNvSpPr/>
          <p:nvPr>
            <p:custDataLst>
              <p:tags r:id="rId2"/>
            </p:custDataLst>
          </p:nvPr>
        </p:nvSpPr>
        <p:spPr>
          <a:xfrm>
            <a:off x="0" y="0"/>
            <a:ext cx="158750" cy="158750"/>
          </a:xfrm>
          <a:prstGeom prst="rect">
            <a:avLst/>
          </a:prstGeom>
          <a:solidFill>
            <a:schemeClr val="accent3"/>
          </a:solidFill>
          <a:ln>
            <a:noFill/>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ts val="1200"/>
              </a:lnSpc>
              <a:tabLst>
                <a:tab pos="1885950" algn="l"/>
              </a:tabLst>
            </a:pPr>
            <a:endParaRPr lang="en-US" sz="1600" b="1" dirty="0">
              <a:solidFill>
                <a:schemeClr val="bg1"/>
              </a:solidFill>
              <a:latin typeface="Verdana" panose="020B0604030504040204" pitchFamily="34" charset="0"/>
              <a:ea typeface="Verdana" panose="020B0604030504040204" pitchFamily="34" charset="0"/>
              <a:cs typeface="+mj-cs"/>
              <a:sym typeface="Verdana" panose="020B0604030504040204" pitchFamily="34" charset="0"/>
            </a:endParaRPr>
          </a:p>
        </p:txBody>
      </p:sp>
      <p:sp>
        <p:nvSpPr>
          <p:cNvPr id="4" name="TextBox 3">
            <a:extLst>
              <a:ext uri="{FF2B5EF4-FFF2-40B4-BE49-F238E27FC236}">
                <a16:creationId xmlns:a16="http://schemas.microsoft.com/office/drawing/2014/main" id="{3D365A2C-38E1-4A00-A6B2-9EEC563ED598}"/>
              </a:ext>
            </a:extLst>
          </p:cNvPr>
          <p:cNvSpPr txBox="1"/>
          <p:nvPr/>
        </p:nvSpPr>
        <p:spPr>
          <a:xfrm>
            <a:off x="347682" y="1533690"/>
            <a:ext cx="9204245" cy="4878460"/>
          </a:xfrm>
          <a:prstGeom prst="rect">
            <a:avLst/>
          </a:prstGeom>
          <a:solidFill>
            <a:schemeClr val="accent2">
              <a:lumMod val="40000"/>
              <a:lumOff val="60000"/>
            </a:schemeClr>
          </a:solidFill>
          <a:ln>
            <a:noFill/>
          </a:ln>
        </p:spPr>
        <p:txBody>
          <a:bodyPr wrap="square" lIns="180000" tIns="180000" rIns="180000" bIns="180000" rtlCol="0" anchor="t" anchorCtr="0">
            <a:noAutofit/>
          </a:bodyPr>
          <a:lstStyle/>
          <a:p>
            <a:pPr marL="342900" lvl="0" indent="-342900">
              <a:spcAft>
                <a:spcPts val="1000"/>
              </a:spcAft>
              <a:buFont typeface="Arial" panose="020B0604020202020204" pitchFamily="34" charset="0"/>
              <a:buChar char="•"/>
            </a:pPr>
            <a:r>
              <a:rPr lang="en-NZ" sz="1200" dirty="0">
                <a:solidFill>
                  <a:srgbClr val="000000"/>
                </a:solidFill>
                <a:effectLst/>
                <a:ea typeface="Times New Roman" panose="02020603050405020304" pitchFamily="18" charset="0"/>
                <a:cs typeface="Aptos" panose="020B0004020202020204" pitchFamily="34" charset="0"/>
              </a:rPr>
              <a:t>TTRL’s Proposal will result in significant adverse impacts on the South Taranaki Bight</a:t>
            </a:r>
            <a:r>
              <a:rPr lang="en-US" sz="1200" dirty="0"/>
              <a:t> (STB)</a:t>
            </a:r>
            <a:r>
              <a:rPr lang="en-NZ" sz="1200" dirty="0">
                <a:solidFill>
                  <a:srgbClr val="000000"/>
                </a:solidFill>
                <a:effectLst/>
                <a:ea typeface="Times New Roman" panose="02020603050405020304" pitchFamily="18" charset="0"/>
                <a:cs typeface="Aptos" panose="020B0004020202020204" pitchFamily="34" charset="0"/>
              </a:rPr>
              <a:t>, including effects on the geotechnical characteristics of the seabed, seabed morphology, and waves and currents. </a:t>
            </a:r>
            <a:endParaRPr lang="en-NZ" sz="1200" dirty="0">
              <a:solidFill>
                <a:srgbClr val="000000"/>
              </a:solidFill>
              <a:ea typeface="Times New Roman" panose="02020603050405020304" pitchFamily="18" charset="0"/>
              <a:cs typeface="Aptos" panose="020B0004020202020204" pitchFamily="34" charset="0"/>
            </a:endParaRPr>
          </a:p>
          <a:p>
            <a:pPr marL="342900" lvl="0" indent="-342900">
              <a:lnSpc>
                <a:spcPct val="150000"/>
              </a:lnSpc>
              <a:spcAft>
                <a:spcPts val="400"/>
              </a:spcAft>
              <a:buFont typeface="Arial" panose="020B0604020202020204" pitchFamily="34" charset="0"/>
              <a:buChar char="•"/>
            </a:pPr>
            <a:r>
              <a:rPr lang="en-NZ" sz="1200" dirty="0">
                <a:solidFill>
                  <a:srgbClr val="000000"/>
                </a:solidFill>
                <a:effectLst/>
                <a:ea typeface="Times New Roman" panose="02020603050405020304" pitchFamily="18" charset="0"/>
                <a:cs typeface="Aptos" panose="020B0004020202020204" pitchFamily="34" charset="0"/>
              </a:rPr>
              <a:t>The adverse impacts will:</a:t>
            </a:r>
          </a:p>
          <a:p>
            <a:pPr marL="800100" lvl="1" indent="-342900">
              <a:lnSpc>
                <a:spcPct val="150000"/>
              </a:lnSpc>
              <a:spcAft>
                <a:spcPts val="400"/>
              </a:spcAft>
              <a:buFont typeface="Arial" panose="020B0604020202020204" pitchFamily="34" charset="0"/>
              <a:buChar char="•"/>
            </a:pPr>
            <a:r>
              <a:rPr lang="en-NZ" sz="1100" dirty="0">
                <a:solidFill>
                  <a:srgbClr val="000000"/>
                </a:solidFill>
                <a:ea typeface="Times New Roman" panose="02020603050405020304" pitchFamily="18" charset="0"/>
                <a:cs typeface="Aptos" panose="020B0004020202020204" pitchFamily="34" charset="0"/>
              </a:rPr>
              <a:t>O</a:t>
            </a:r>
            <a:r>
              <a:rPr lang="en-NZ" sz="1100" dirty="0">
                <a:solidFill>
                  <a:srgbClr val="000000"/>
                </a:solidFill>
                <a:effectLst/>
                <a:ea typeface="Times New Roman" panose="02020603050405020304" pitchFamily="18" charset="0"/>
                <a:cs typeface="Aptos" panose="020B0004020202020204" pitchFamily="34" charset="0"/>
              </a:rPr>
              <a:t>ccur within </a:t>
            </a:r>
            <a:r>
              <a:rPr lang="en-NZ" sz="1100" i="1" dirty="0">
                <a:solidFill>
                  <a:srgbClr val="000000"/>
                </a:solidFill>
                <a:effectLst/>
                <a:ea typeface="Times New Roman" panose="02020603050405020304" pitchFamily="18" charset="0"/>
                <a:cs typeface="Aptos" panose="020B0004020202020204" pitchFamily="34" charset="0"/>
              </a:rPr>
              <a:t>and</a:t>
            </a:r>
            <a:r>
              <a:rPr lang="en-NZ" sz="1100" dirty="0">
                <a:solidFill>
                  <a:srgbClr val="000000"/>
                </a:solidFill>
                <a:effectLst/>
                <a:ea typeface="Times New Roman" panose="02020603050405020304" pitchFamily="18" charset="0"/>
                <a:cs typeface="Aptos" panose="020B0004020202020204" pitchFamily="34" charset="0"/>
              </a:rPr>
              <a:t> outside the mining area; and</a:t>
            </a:r>
          </a:p>
          <a:p>
            <a:pPr marL="800100" lvl="1" indent="-342900">
              <a:spcAft>
                <a:spcPts val="1000"/>
              </a:spcAft>
              <a:buFont typeface="Arial" panose="020B0604020202020204" pitchFamily="34" charset="0"/>
              <a:buChar char="•"/>
            </a:pPr>
            <a:r>
              <a:rPr lang="en-NZ" sz="1100" dirty="0">
                <a:solidFill>
                  <a:srgbClr val="000000"/>
                </a:solidFill>
                <a:effectLst/>
                <a:ea typeface="Times New Roman" panose="02020603050405020304" pitchFamily="18" charset="0"/>
                <a:cs typeface="Aptos" panose="020B0004020202020204" pitchFamily="34" charset="0"/>
              </a:rPr>
              <a:t>Persist long after the mining has concluded</a:t>
            </a:r>
            <a:r>
              <a:rPr lang="en-NZ" sz="1100" dirty="0">
                <a:solidFill>
                  <a:srgbClr val="000000"/>
                </a:solidFill>
                <a:ea typeface="Times New Roman" panose="02020603050405020304" pitchFamily="18" charset="0"/>
                <a:cs typeface="Aptos" panose="020B0004020202020204" pitchFamily="34" charset="0"/>
              </a:rPr>
              <a:t>.</a:t>
            </a:r>
            <a:endParaRPr lang="en-NZ" sz="1200" dirty="0">
              <a:solidFill>
                <a:srgbClr val="000000"/>
              </a:solidFill>
              <a:ea typeface="Times New Roman" panose="02020603050405020304" pitchFamily="18" charset="0"/>
              <a:cs typeface="Aptos" panose="020B0004020202020204" pitchFamily="34" charset="0"/>
            </a:endParaRPr>
          </a:p>
          <a:p>
            <a:pPr marL="342900" lvl="0" indent="-342900">
              <a:spcAft>
                <a:spcPts val="1000"/>
              </a:spcAft>
              <a:buFont typeface="Arial" panose="020B0604020202020204" pitchFamily="34" charset="0"/>
              <a:buChar char="•"/>
            </a:pPr>
            <a:r>
              <a:rPr lang="en-NZ" sz="1200" dirty="0">
                <a:solidFill>
                  <a:srgbClr val="000000"/>
                </a:solidFill>
                <a:effectLst/>
                <a:ea typeface="Times New Roman" panose="02020603050405020304" pitchFamily="18" charset="0"/>
                <a:cs typeface="Aptos" panose="020B0004020202020204" pitchFamily="34" charset="0"/>
              </a:rPr>
              <a:t>Those adverse environmental impacts will prevent </a:t>
            </a:r>
            <a:r>
              <a:rPr lang="en-NZ" sz="1200" dirty="0"/>
              <a:t>or</a:t>
            </a:r>
            <a:r>
              <a:rPr lang="en-NZ" sz="1200" dirty="0">
                <a:solidFill>
                  <a:srgbClr val="000000"/>
                </a:solidFill>
                <a:effectLst/>
                <a:ea typeface="Times New Roman" panose="02020603050405020304" pitchFamily="18" charset="0"/>
                <a:cs typeface="Aptos" panose="020B0004020202020204" pitchFamily="34" charset="0"/>
              </a:rPr>
              <a:t> constrain use and development of the South Taranaki Bight, which includes NZ’s premier site for offshore wind generation. </a:t>
            </a:r>
            <a:endParaRPr lang="en-NZ" sz="1200" dirty="0">
              <a:solidFill>
                <a:srgbClr val="000000"/>
              </a:solidFill>
              <a:effectLst/>
              <a:ea typeface="Aptos" panose="020B0004020202020204" pitchFamily="34" charset="0"/>
              <a:cs typeface="Aptos" panose="020B0004020202020204" pitchFamily="34" charset="0"/>
            </a:endParaRPr>
          </a:p>
          <a:p>
            <a:pPr marL="342900" lvl="0" indent="-342900">
              <a:spcAft>
                <a:spcPts val="1000"/>
              </a:spcAft>
              <a:buFont typeface="Arial" panose="020B0604020202020204" pitchFamily="34" charset="0"/>
              <a:buChar char="•"/>
            </a:pPr>
            <a:r>
              <a:rPr lang="en-NZ" sz="1200" dirty="0">
                <a:solidFill>
                  <a:srgbClr val="000000"/>
                </a:solidFill>
                <a:effectLst/>
                <a:ea typeface="Times New Roman" panose="02020603050405020304" pitchFamily="18" charset="0"/>
                <a:cs typeface="Aptos" panose="020B0004020202020204" pitchFamily="34" charset="0"/>
              </a:rPr>
              <a:t>TTRL has significantly overstated the economic benefits of the Proposal.</a:t>
            </a:r>
            <a:endParaRPr lang="en-NZ" sz="1200" dirty="0">
              <a:solidFill>
                <a:srgbClr val="000000"/>
              </a:solidFill>
              <a:effectLst/>
              <a:ea typeface="Aptos" panose="020B0004020202020204" pitchFamily="34" charset="0"/>
              <a:cs typeface="Aptos" panose="020B0004020202020204" pitchFamily="34" charset="0"/>
            </a:endParaRPr>
          </a:p>
          <a:p>
            <a:pPr marL="342900" indent="-342900">
              <a:spcAft>
                <a:spcPts val="1000"/>
              </a:spcAft>
              <a:buFont typeface="Arial" panose="020B0604020202020204" pitchFamily="34" charset="0"/>
              <a:buChar char="•"/>
            </a:pPr>
            <a:r>
              <a:rPr lang="en-NZ" sz="1200" dirty="0">
                <a:solidFill>
                  <a:srgbClr val="000000"/>
                </a:solidFill>
                <a:effectLst/>
                <a:ea typeface="Times New Roman" panose="02020603050405020304" pitchFamily="18" charset="0"/>
                <a:cs typeface="Aptos" panose="020B0004020202020204" pitchFamily="34" charset="0"/>
              </a:rPr>
              <a:t>TTRL has failed to account for the Proposal’s significant adverse economic costs - including the opportunity cost for offshore wind generation. </a:t>
            </a:r>
          </a:p>
          <a:p>
            <a:pPr marL="342900" lvl="0" indent="-342900">
              <a:spcAft>
                <a:spcPts val="1000"/>
              </a:spcAft>
              <a:buFont typeface="Arial" panose="020B0604020202020204" pitchFamily="34" charset="0"/>
              <a:buChar char="•"/>
            </a:pPr>
            <a:r>
              <a:rPr lang="en-NZ" sz="1200" dirty="0">
                <a:solidFill>
                  <a:srgbClr val="000000"/>
                </a:solidFill>
                <a:effectLst/>
                <a:ea typeface="Times New Roman" panose="02020603050405020304" pitchFamily="18" charset="0"/>
                <a:cs typeface="Aptos" panose="020B0004020202020204" pitchFamily="34" charset="0"/>
              </a:rPr>
              <a:t>TTRL has not presented the “best available information” in its application.</a:t>
            </a:r>
            <a:endParaRPr lang="en-NZ" sz="1200" dirty="0">
              <a:solidFill>
                <a:srgbClr val="000000"/>
              </a:solidFill>
              <a:ea typeface="Times New Roman" panose="02020603050405020304" pitchFamily="18" charset="0"/>
              <a:cs typeface="Aptos" panose="020B0004020202020204" pitchFamily="34" charset="0"/>
            </a:endParaRPr>
          </a:p>
          <a:p>
            <a:pPr marL="342900" lvl="0" indent="-342900">
              <a:spcAft>
                <a:spcPts val="1000"/>
              </a:spcAft>
              <a:buFont typeface="Arial" panose="020B0604020202020204" pitchFamily="34" charset="0"/>
              <a:buChar char="•"/>
            </a:pPr>
            <a:r>
              <a:rPr lang="en-NZ" sz="1200" dirty="0">
                <a:solidFill>
                  <a:srgbClr val="000000"/>
                </a:solidFill>
              </a:rPr>
              <a:t>Overall, the adverse impacts of TTRL’s proposal are sufficiently significant to be </a:t>
            </a:r>
            <a:r>
              <a:rPr lang="en-NZ" sz="1200" i="1" dirty="0">
                <a:solidFill>
                  <a:srgbClr val="000000"/>
                </a:solidFill>
              </a:rPr>
              <a:t>out of proportion </a:t>
            </a:r>
            <a:r>
              <a:rPr lang="en-NZ" sz="1200" dirty="0">
                <a:solidFill>
                  <a:srgbClr val="000000"/>
                </a:solidFill>
              </a:rPr>
              <a:t>with the benefits. The Panel should exercise its discretion to </a:t>
            </a:r>
            <a:r>
              <a:rPr lang="en-NZ" sz="1200" i="1" dirty="0">
                <a:solidFill>
                  <a:srgbClr val="000000"/>
                </a:solidFill>
              </a:rPr>
              <a:t>decline</a:t>
            </a:r>
            <a:r>
              <a:rPr lang="en-NZ" sz="1200" dirty="0">
                <a:solidFill>
                  <a:srgbClr val="000000"/>
                </a:solidFill>
              </a:rPr>
              <a:t> the application. </a:t>
            </a:r>
          </a:p>
          <a:p>
            <a:pPr marL="342900" indent="-342900">
              <a:spcAft>
                <a:spcPts val="1000"/>
              </a:spcAft>
              <a:buFont typeface="Arial" panose="020B0604020202020204" pitchFamily="34" charset="0"/>
              <a:buChar char="•"/>
            </a:pPr>
            <a:r>
              <a:rPr lang="en-NZ" sz="1200" dirty="0">
                <a:solidFill>
                  <a:srgbClr val="000000"/>
                </a:solidFill>
              </a:rPr>
              <a:t>TTRL’s legal submissions say that the issues raised by TOP can all be disregarded. That is not correct. TOP’s submission raises legitimate geomorphology effects on the environment of the South Taranaki Bight. </a:t>
            </a:r>
          </a:p>
          <a:p>
            <a:pPr marL="342900" indent="-342900">
              <a:spcAft>
                <a:spcPts val="1000"/>
              </a:spcAft>
              <a:buFont typeface="Arial" panose="020B0604020202020204" pitchFamily="34" charset="0"/>
              <a:buChar char="•"/>
            </a:pPr>
            <a:r>
              <a:rPr lang="en-NZ" sz="1200" dirty="0">
                <a:solidFill>
                  <a:srgbClr val="000000"/>
                </a:solidFill>
              </a:rPr>
              <a:t>Those effects and the flow on impacts identified by TOP are real, significant and cannot be disregarded. TTRL’s proposal will impact the energy security options for all New Zealanders for generations to come. </a:t>
            </a:r>
          </a:p>
          <a:p>
            <a:pPr algn="just" defTabSz="457161">
              <a:spcAft>
                <a:spcPts val="400"/>
              </a:spcAft>
              <a:buClr>
                <a:srgbClr val="000000"/>
              </a:buClr>
              <a:defRPr/>
            </a:pPr>
            <a:endParaRPr lang="en-AU" sz="1000" dirty="0"/>
          </a:p>
        </p:txBody>
      </p:sp>
      <p:sp>
        <p:nvSpPr>
          <p:cNvPr id="8" name="Rectangle 7">
            <a:extLst>
              <a:ext uri="{FF2B5EF4-FFF2-40B4-BE49-F238E27FC236}">
                <a16:creationId xmlns:a16="http://schemas.microsoft.com/office/drawing/2014/main" id="{F80518E5-10E5-E14C-951D-8F3CD3C5FD0E}"/>
              </a:ext>
            </a:extLst>
          </p:cNvPr>
          <p:cNvSpPr/>
          <p:nvPr/>
        </p:nvSpPr>
        <p:spPr>
          <a:xfrm>
            <a:off x="347682" y="966250"/>
            <a:ext cx="9210635" cy="453692"/>
          </a:xfrm>
          <a:prstGeom prst="rect">
            <a:avLst/>
          </a:prstGeom>
          <a:solidFill>
            <a:srgbClr val="557D9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en-GB" sz="2000" b="1" dirty="0">
                <a:ea typeface="Verdana" panose="020B0604030504040204" pitchFamily="34" charset="0"/>
              </a:rPr>
              <a:t>Overview of TOP’s case (Legal Submissions)</a:t>
            </a:r>
          </a:p>
        </p:txBody>
      </p:sp>
      <p:grpSp>
        <p:nvGrpSpPr>
          <p:cNvPr id="12" name="Group 11">
            <a:extLst>
              <a:ext uri="{FF2B5EF4-FFF2-40B4-BE49-F238E27FC236}">
                <a16:creationId xmlns:a16="http://schemas.microsoft.com/office/drawing/2014/main" id="{B8529B7A-88B2-CD18-DBDA-49EF80ED8D06}"/>
              </a:ext>
            </a:extLst>
          </p:cNvPr>
          <p:cNvGrpSpPr/>
          <p:nvPr/>
        </p:nvGrpSpPr>
        <p:grpSpPr>
          <a:xfrm>
            <a:off x="6223180" y="422430"/>
            <a:ext cx="3080917" cy="353634"/>
            <a:chOff x="6223180" y="422430"/>
            <a:chExt cx="3080917" cy="353634"/>
          </a:xfrm>
        </p:grpSpPr>
        <p:pic>
          <p:nvPicPr>
            <p:cNvPr id="3" name="Picture 2">
              <a:extLst>
                <a:ext uri="{FF2B5EF4-FFF2-40B4-BE49-F238E27FC236}">
                  <a16:creationId xmlns:a16="http://schemas.microsoft.com/office/drawing/2014/main" id="{35507891-2583-E5F2-7591-75AAF05B69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2179" y="445850"/>
              <a:ext cx="822078" cy="306793"/>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3CC8FEC1-0FE0-F467-B59F-8758652495E4}"/>
                </a:ext>
              </a:extLst>
            </p:cNvPr>
            <p:cNvPicPr>
              <a:picLocks noChangeAspect="1"/>
            </p:cNvPicPr>
            <p:nvPr/>
          </p:nvPicPr>
          <p:blipFill>
            <a:blip r:embed="rId8"/>
            <a:srcRect b="7437"/>
            <a:stretch/>
          </p:blipFill>
          <p:spPr>
            <a:xfrm>
              <a:off x="6223180" y="422430"/>
              <a:ext cx="1092109" cy="353634"/>
            </a:xfrm>
            <a:prstGeom prst="rect">
              <a:avLst/>
            </a:prstGeom>
          </p:spPr>
        </p:pic>
        <p:pic>
          <p:nvPicPr>
            <p:cNvPr id="6" name="Graphic 5">
              <a:extLst>
                <a:ext uri="{FF2B5EF4-FFF2-40B4-BE49-F238E27FC236}">
                  <a16:creationId xmlns:a16="http://schemas.microsoft.com/office/drawing/2014/main" id="{39AC6B26-BFEE-CB57-1D48-6D876C4AF4C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477497" y="445850"/>
              <a:ext cx="826600" cy="306793"/>
            </a:xfrm>
            <a:prstGeom prst="rect">
              <a:avLst/>
            </a:prstGeom>
          </p:spPr>
        </p:pic>
        <p:cxnSp>
          <p:nvCxnSpPr>
            <p:cNvPr id="10" name="Straight Connector 9">
              <a:extLst>
                <a:ext uri="{FF2B5EF4-FFF2-40B4-BE49-F238E27FC236}">
                  <a16:creationId xmlns:a16="http://schemas.microsoft.com/office/drawing/2014/main" id="{B9ABCD89-74B5-36A0-9D9F-91EF79BE011F}"/>
                </a:ext>
              </a:extLst>
            </p:cNvPr>
            <p:cNvCxnSpPr/>
            <p:nvPr/>
          </p:nvCxnSpPr>
          <p:spPr>
            <a:xfrm>
              <a:off x="7379684" y="445850"/>
              <a:ext cx="0" cy="306793"/>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597C1B7-8F11-5CEE-A809-3C201C0CC1DF}"/>
                </a:ext>
              </a:extLst>
            </p:cNvPr>
            <p:cNvCxnSpPr/>
            <p:nvPr/>
          </p:nvCxnSpPr>
          <p:spPr>
            <a:xfrm>
              <a:off x="8387702" y="445850"/>
              <a:ext cx="0" cy="306793"/>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5952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032C0C-D9BD-E484-96CC-DE475674E973}"/>
              </a:ext>
            </a:extLst>
          </p:cNvPr>
          <p:cNvSpPr/>
          <p:nvPr/>
        </p:nvSpPr>
        <p:spPr>
          <a:xfrm>
            <a:off x="344487" y="1557842"/>
            <a:ext cx="9041126" cy="4739764"/>
          </a:xfrm>
          <a:prstGeom prst="rect">
            <a:avLst/>
          </a:prstGeom>
          <a:solidFill>
            <a:schemeClr val="accent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Aft>
                <a:spcPts val="200"/>
              </a:spcAft>
            </a:pPr>
            <a:endParaRPr lang="en-NZ" sz="1000" dirty="0" err="1">
              <a:solidFill>
                <a:schemeClr val="tx1"/>
              </a:solidFill>
            </a:endParaRPr>
          </a:p>
        </p:txBody>
      </p:sp>
      <p:graphicFrame>
        <p:nvGraphicFramePr>
          <p:cNvPr id="18" name="Object 17" hidden="1">
            <a:extLst>
              <a:ext uri="{FF2B5EF4-FFF2-40B4-BE49-F238E27FC236}">
                <a16:creationId xmlns:a16="http://schemas.microsoft.com/office/drawing/2014/main" id="{049ECB2C-4C64-454D-A235-CDD30A51B04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8" imgH="408" progId="TCLayout.ActiveDocument.1">
                  <p:embed/>
                </p:oleObj>
              </mc:Choice>
              <mc:Fallback>
                <p:oleObj name="think-cell Slide" r:id="rId5" imgW="408" imgH="408" progId="TCLayout.ActiveDocument.1">
                  <p:embed/>
                  <p:pic>
                    <p:nvPicPr>
                      <p:cNvPr id="18" name="Object 17" hidden="1">
                        <a:extLst>
                          <a:ext uri="{FF2B5EF4-FFF2-40B4-BE49-F238E27FC236}">
                            <a16:creationId xmlns:a16="http://schemas.microsoft.com/office/drawing/2014/main" id="{049ECB2C-4C64-454D-A235-CDD30A51B04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371A6143-7E00-4164-99E7-E06C811DEE46}"/>
              </a:ext>
            </a:extLst>
          </p:cNvPr>
          <p:cNvSpPr/>
          <p:nvPr>
            <p:custDataLst>
              <p:tags r:id="rId2"/>
            </p:custDataLst>
          </p:nvPr>
        </p:nvSpPr>
        <p:spPr>
          <a:xfrm>
            <a:off x="0" y="0"/>
            <a:ext cx="158750" cy="158750"/>
          </a:xfrm>
          <a:prstGeom prst="rect">
            <a:avLst/>
          </a:prstGeom>
          <a:solidFill>
            <a:schemeClr val="accent3"/>
          </a:solidFill>
          <a:ln>
            <a:noFill/>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ts val="1200"/>
              </a:lnSpc>
              <a:tabLst>
                <a:tab pos="1885950" algn="l"/>
              </a:tabLst>
            </a:pPr>
            <a:endParaRPr lang="en-US" sz="1600" b="1" dirty="0">
              <a:solidFill>
                <a:schemeClr val="bg1"/>
              </a:solidFill>
              <a:latin typeface="Verdana" panose="020B0604030504040204" pitchFamily="34" charset="0"/>
              <a:ea typeface="Verdana" panose="020B0604030504040204" pitchFamily="34" charset="0"/>
              <a:cs typeface="+mj-cs"/>
              <a:sym typeface="Verdana" panose="020B0604030504040204" pitchFamily="34" charset="0"/>
            </a:endParaRPr>
          </a:p>
        </p:txBody>
      </p:sp>
      <p:sp>
        <p:nvSpPr>
          <p:cNvPr id="3" name="TextBox 2">
            <a:extLst>
              <a:ext uri="{FF2B5EF4-FFF2-40B4-BE49-F238E27FC236}">
                <a16:creationId xmlns:a16="http://schemas.microsoft.com/office/drawing/2014/main" id="{07340308-EF92-0BC2-FC87-95C3228B807A}"/>
              </a:ext>
            </a:extLst>
          </p:cNvPr>
          <p:cNvSpPr txBox="1"/>
          <p:nvPr/>
        </p:nvSpPr>
        <p:spPr>
          <a:xfrm>
            <a:off x="344488" y="1557842"/>
            <a:ext cx="4846637" cy="4739764"/>
          </a:xfrm>
          <a:prstGeom prst="rect">
            <a:avLst/>
          </a:prstGeom>
          <a:solidFill>
            <a:schemeClr val="accent2">
              <a:lumMod val="40000"/>
              <a:lumOff val="60000"/>
            </a:schemeClr>
          </a:solidFill>
          <a:ln>
            <a:noFill/>
          </a:ln>
        </p:spPr>
        <p:txBody>
          <a:bodyPr wrap="square" lIns="180000" tIns="180000" rIns="180000" bIns="180000" rtlCol="0" anchor="t" anchorCtr="0">
            <a:noAutofit/>
          </a:bodyPr>
          <a:lstStyle/>
          <a:p>
            <a:pPr marL="171450" indent="-171450" defTabSz="457161">
              <a:spcBef>
                <a:spcPts val="1200"/>
              </a:spcBef>
              <a:spcAft>
                <a:spcPts val="1200"/>
              </a:spcAft>
              <a:buClr>
                <a:srgbClr val="000000"/>
              </a:buClr>
              <a:buFont typeface="Arial" panose="020B0604020202020204" pitchFamily="34" charset="0"/>
              <a:buChar char="•"/>
              <a:defRPr/>
            </a:pPr>
            <a:r>
              <a:rPr lang="en-US" sz="1200" dirty="0"/>
              <a:t>A 50/50 joint venture between NZ Super Fund and Copenhagen Infrastructure Partners. </a:t>
            </a:r>
          </a:p>
          <a:p>
            <a:pPr marL="171450" indent="-171450" defTabSz="457161">
              <a:spcBef>
                <a:spcPts val="1200"/>
              </a:spcBef>
              <a:spcAft>
                <a:spcPts val="1200"/>
              </a:spcAft>
              <a:buClr>
                <a:srgbClr val="000000"/>
              </a:buClr>
              <a:buFont typeface="Arial" panose="020B0604020202020204" pitchFamily="34" charset="0"/>
              <a:buChar char="•"/>
              <a:defRPr/>
            </a:pPr>
            <a:r>
              <a:rPr lang="en-US" sz="1200" dirty="0"/>
              <a:t>The STB is by far the best location for the establishment of offshore wind in New Zealand, due its strong winds, shallow waters and proximity to the National Grid.</a:t>
            </a:r>
          </a:p>
          <a:p>
            <a:pPr marL="171450" indent="-171450" defTabSz="457161">
              <a:spcBef>
                <a:spcPts val="1200"/>
              </a:spcBef>
              <a:spcAft>
                <a:spcPts val="1200"/>
              </a:spcAft>
              <a:buClr>
                <a:srgbClr val="000000"/>
              </a:buClr>
              <a:buFont typeface="Arial" panose="020B0604020202020204" pitchFamily="34" charset="0"/>
              <a:buChar char="•"/>
              <a:defRPr/>
            </a:pPr>
            <a:r>
              <a:rPr lang="en-US" sz="1200" dirty="0"/>
              <a:t>TOP’s proposed offshore wind project comprises a 1GW (approximately 70 wind turbines) offshore wind farm. </a:t>
            </a:r>
          </a:p>
          <a:p>
            <a:pPr marL="171450" indent="-171450" defTabSz="457161">
              <a:spcBef>
                <a:spcPts val="1200"/>
              </a:spcBef>
              <a:spcAft>
                <a:spcPts val="1200"/>
              </a:spcAft>
              <a:buClr>
                <a:srgbClr val="000000"/>
              </a:buClr>
              <a:buFont typeface="Arial" panose="020B0604020202020204" pitchFamily="34" charset="0"/>
              <a:buChar char="•"/>
              <a:defRPr/>
            </a:pPr>
            <a:r>
              <a:rPr lang="en-NZ" sz="1200" dirty="0"/>
              <a:t>Subject to the final drafting of the Offshore Renewable Energy Bill, </a:t>
            </a:r>
            <a:r>
              <a:rPr lang="en-US" sz="1200" dirty="0"/>
              <a:t>TOP intends to apply for a feasibility permit as soon as the Bill passes and the first permit round opens (Government commitment: early 2026).</a:t>
            </a:r>
          </a:p>
          <a:p>
            <a:pPr marL="171450" indent="-171450" defTabSz="457161">
              <a:spcBef>
                <a:spcPts val="1200"/>
              </a:spcBef>
              <a:spcAft>
                <a:spcPts val="1200"/>
              </a:spcAft>
              <a:buClr>
                <a:srgbClr val="000000"/>
              </a:buClr>
              <a:buFont typeface="Arial" panose="020B0604020202020204" pitchFamily="34" charset="0"/>
              <a:buChar char="•"/>
              <a:defRPr/>
            </a:pPr>
            <a:r>
              <a:rPr lang="en-NZ" sz="1200" dirty="0"/>
              <a:t>TTRL’s Proposal area is located right in the middle of the STB’s premiere wind resource area and TOP’s areas of interest.</a:t>
            </a:r>
            <a:endParaRPr lang="en-US" sz="1200" dirty="0"/>
          </a:p>
          <a:p>
            <a:pPr marL="171450" indent="-171450" defTabSz="457161">
              <a:spcBef>
                <a:spcPts val="1200"/>
              </a:spcBef>
              <a:spcAft>
                <a:spcPts val="1200"/>
              </a:spcAft>
              <a:buClr>
                <a:srgbClr val="000000"/>
              </a:buClr>
              <a:buFont typeface="Arial" panose="020B0604020202020204" pitchFamily="34" charset="0"/>
              <a:buChar char="•"/>
              <a:defRPr/>
            </a:pPr>
            <a:r>
              <a:rPr lang="en-US" sz="1200" dirty="0"/>
              <a:t>If marine consent is granted for TTRL’s Proposal, it will negatively affect the prospect of any future offshore wind development in the STB.</a:t>
            </a:r>
            <a:endParaRPr lang="en-AU" sz="700" dirty="0"/>
          </a:p>
        </p:txBody>
      </p:sp>
      <p:pic>
        <p:nvPicPr>
          <p:cNvPr id="6" name="Picture 5">
            <a:extLst>
              <a:ext uri="{FF2B5EF4-FFF2-40B4-BE49-F238E27FC236}">
                <a16:creationId xmlns:a16="http://schemas.microsoft.com/office/drawing/2014/main" id="{16179A54-9B02-5DAF-2FA4-D35FB2E7E8DE}"/>
              </a:ext>
            </a:extLst>
          </p:cNvPr>
          <p:cNvPicPr>
            <a:picLocks noChangeAspect="1"/>
          </p:cNvPicPr>
          <p:nvPr/>
        </p:nvPicPr>
        <p:blipFill>
          <a:blip r:embed="rId7"/>
          <a:stretch>
            <a:fillRect/>
          </a:stretch>
        </p:blipFill>
        <p:spPr>
          <a:xfrm>
            <a:off x="5456847" y="2165347"/>
            <a:ext cx="3928766" cy="3239003"/>
          </a:xfrm>
          <a:prstGeom prst="rect">
            <a:avLst/>
          </a:prstGeom>
          <a:effectLst/>
        </p:spPr>
      </p:pic>
      <p:sp>
        <p:nvSpPr>
          <p:cNvPr id="9" name="Rectangle 8">
            <a:extLst>
              <a:ext uri="{FF2B5EF4-FFF2-40B4-BE49-F238E27FC236}">
                <a16:creationId xmlns:a16="http://schemas.microsoft.com/office/drawing/2014/main" id="{C8501E01-9880-2684-6B06-1EAB12ECED85}"/>
              </a:ext>
            </a:extLst>
          </p:cNvPr>
          <p:cNvSpPr/>
          <p:nvPr/>
        </p:nvSpPr>
        <p:spPr>
          <a:xfrm>
            <a:off x="344488" y="940107"/>
            <a:ext cx="9041128" cy="453692"/>
          </a:xfrm>
          <a:prstGeom prst="rect">
            <a:avLst/>
          </a:prstGeom>
          <a:solidFill>
            <a:srgbClr val="557D9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en-GB" sz="2000" b="1" dirty="0">
                <a:ea typeface="Verdana" panose="020B0604030504040204" pitchFamily="34" charset="0"/>
              </a:rPr>
              <a:t>Introduction to TOP (Evidence of Mr Caleffi)</a:t>
            </a:r>
          </a:p>
        </p:txBody>
      </p:sp>
      <p:grpSp>
        <p:nvGrpSpPr>
          <p:cNvPr id="2" name="Group 1">
            <a:extLst>
              <a:ext uri="{FF2B5EF4-FFF2-40B4-BE49-F238E27FC236}">
                <a16:creationId xmlns:a16="http://schemas.microsoft.com/office/drawing/2014/main" id="{B7F02556-5CBC-3DF2-3545-85BB15540447}"/>
              </a:ext>
            </a:extLst>
          </p:cNvPr>
          <p:cNvGrpSpPr/>
          <p:nvPr/>
        </p:nvGrpSpPr>
        <p:grpSpPr>
          <a:xfrm>
            <a:off x="6223180" y="422430"/>
            <a:ext cx="3080917" cy="353634"/>
            <a:chOff x="6223180" y="422430"/>
            <a:chExt cx="3080917" cy="353634"/>
          </a:xfrm>
        </p:grpSpPr>
        <p:pic>
          <p:nvPicPr>
            <p:cNvPr id="4" name="Picture 3">
              <a:extLst>
                <a:ext uri="{FF2B5EF4-FFF2-40B4-BE49-F238E27FC236}">
                  <a16:creationId xmlns:a16="http://schemas.microsoft.com/office/drawing/2014/main" id="{6D80196A-0EFB-53E8-242B-796DD596B7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2179" y="445850"/>
              <a:ext cx="822078" cy="306793"/>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D85F63CE-59B9-BEED-90E6-7263E6BD7724}"/>
                </a:ext>
              </a:extLst>
            </p:cNvPr>
            <p:cNvPicPr>
              <a:picLocks noChangeAspect="1"/>
            </p:cNvPicPr>
            <p:nvPr/>
          </p:nvPicPr>
          <p:blipFill>
            <a:blip r:embed="rId9"/>
            <a:srcRect b="7437"/>
            <a:stretch/>
          </p:blipFill>
          <p:spPr>
            <a:xfrm>
              <a:off x="6223180" y="422430"/>
              <a:ext cx="1092109" cy="353634"/>
            </a:xfrm>
            <a:prstGeom prst="rect">
              <a:avLst/>
            </a:prstGeom>
          </p:spPr>
        </p:pic>
        <p:pic>
          <p:nvPicPr>
            <p:cNvPr id="7" name="Graphic 6">
              <a:extLst>
                <a:ext uri="{FF2B5EF4-FFF2-40B4-BE49-F238E27FC236}">
                  <a16:creationId xmlns:a16="http://schemas.microsoft.com/office/drawing/2014/main" id="{D68740B6-0F0C-E1C5-5D09-74028F70E0E8}"/>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477497" y="445850"/>
              <a:ext cx="826600" cy="306793"/>
            </a:xfrm>
            <a:prstGeom prst="rect">
              <a:avLst/>
            </a:prstGeom>
          </p:spPr>
        </p:pic>
        <p:cxnSp>
          <p:nvCxnSpPr>
            <p:cNvPr id="8" name="Straight Connector 7">
              <a:extLst>
                <a:ext uri="{FF2B5EF4-FFF2-40B4-BE49-F238E27FC236}">
                  <a16:creationId xmlns:a16="http://schemas.microsoft.com/office/drawing/2014/main" id="{B0D783F3-889D-9291-30FC-58931E590888}"/>
                </a:ext>
              </a:extLst>
            </p:cNvPr>
            <p:cNvCxnSpPr/>
            <p:nvPr/>
          </p:nvCxnSpPr>
          <p:spPr>
            <a:xfrm>
              <a:off x="7379684" y="445850"/>
              <a:ext cx="0" cy="306793"/>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149D51-FAA1-14B4-572C-119BC476EA47}"/>
                </a:ext>
              </a:extLst>
            </p:cNvPr>
            <p:cNvCxnSpPr/>
            <p:nvPr/>
          </p:nvCxnSpPr>
          <p:spPr>
            <a:xfrm>
              <a:off x="8387702" y="445850"/>
              <a:ext cx="0" cy="306793"/>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795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615C2-386F-D9D7-05CD-8490AF8444D7}"/>
            </a:ext>
          </a:extLst>
        </p:cNvPr>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CA259093-3A60-53C0-C318-45E8E81A2DC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8" imgH="408" progId="TCLayout.ActiveDocument.1">
                  <p:embed/>
                </p:oleObj>
              </mc:Choice>
              <mc:Fallback>
                <p:oleObj name="think-cell Slide" r:id="rId5" imgW="408" imgH="408" progId="TCLayout.ActiveDocument.1">
                  <p:embed/>
                  <p:pic>
                    <p:nvPicPr>
                      <p:cNvPr id="18" name="Object 17" hidden="1">
                        <a:extLst>
                          <a:ext uri="{FF2B5EF4-FFF2-40B4-BE49-F238E27FC236}">
                            <a16:creationId xmlns:a16="http://schemas.microsoft.com/office/drawing/2014/main" id="{CA259093-3A60-53C0-C318-45E8E81A2DC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25DB239C-1BB5-1C00-E7D4-6050DCADB1FC}"/>
              </a:ext>
            </a:extLst>
          </p:cNvPr>
          <p:cNvSpPr/>
          <p:nvPr>
            <p:custDataLst>
              <p:tags r:id="rId2"/>
            </p:custDataLst>
          </p:nvPr>
        </p:nvSpPr>
        <p:spPr>
          <a:xfrm>
            <a:off x="0" y="0"/>
            <a:ext cx="158750" cy="158750"/>
          </a:xfrm>
          <a:prstGeom prst="rect">
            <a:avLst/>
          </a:prstGeom>
          <a:solidFill>
            <a:schemeClr val="accent3"/>
          </a:solidFill>
          <a:ln>
            <a:noFill/>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ts val="1200"/>
              </a:lnSpc>
              <a:tabLst>
                <a:tab pos="1885950" algn="l"/>
              </a:tabLst>
            </a:pPr>
            <a:endParaRPr lang="en-US" sz="1600" b="1" dirty="0">
              <a:solidFill>
                <a:schemeClr val="bg1"/>
              </a:solidFill>
              <a:latin typeface="Verdana" panose="020B0604030504040204" pitchFamily="34" charset="0"/>
              <a:ea typeface="Verdana" panose="020B0604030504040204" pitchFamily="34" charset="0"/>
              <a:cs typeface="+mj-cs"/>
              <a:sym typeface="Verdana" panose="020B0604030504040204" pitchFamily="34" charset="0"/>
            </a:endParaRPr>
          </a:p>
        </p:txBody>
      </p:sp>
      <p:sp>
        <p:nvSpPr>
          <p:cNvPr id="4" name="TextBox 3">
            <a:extLst>
              <a:ext uri="{FF2B5EF4-FFF2-40B4-BE49-F238E27FC236}">
                <a16:creationId xmlns:a16="http://schemas.microsoft.com/office/drawing/2014/main" id="{49580A06-421B-65A3-452F-6A36FB6955B0}"/>
              </a:ext>
            </a:extLst>
          </p:cNvPr>
          <p:cNvSpPr txBox="1"/>
          <p:nvPr/>
        </p:nvSpPr>
        <p:spPr>
          <a:xfrm>
            <a:off x="344487" y="1546968"/>
            <a:ext cx="9041125" cy="4758581"/>
          </a:xfrm>
          <a:prstGeom prst="rect">
            <a:avLst/>
          </a:prstGeom>
          <a:solidFill>
            <a:schemeClr val="accent2">
              <a:lumMod val="40000"/>
              <a:lumOff val="60000"/>
            </a:schemeClr>
          </a:solidFill>
          <a:ln>
            <a:noFill/>
          </a:ln>
        </p:spPr>
        <p:txBody>
          <a:bodyPr wrap="square" lIns="180000" tIns="180000" rIns="252000" bIns="180000" rtlCol="0" anchor="t" anchorCtr="0">
            <a:noAutofit/>
          </a:bodyPr>
          <a:lstStyle/>
          <a:p>
            <a:pPr marL="171450" indent="-171450" algn="just" defTabSz="457161">
              <a:spcAft>
                <a:spcPts val="400"/>
              </a:spcAft>
              <a:buClr>
                <a:srgbClr val="000000"/>
              </a:buClr>
              <a:buFont typeface="Arial" panose="020B0604020202020204" pitchFamily="34" charset="0"/>
              <a:buChar char="•"/>
              <a:defRPr/>
            </a:pPr>
            <a:r>
              <a:rPr lang="en-US" sz="1200" dirty="0"/>
              <a:t>TTRL’s Proposal will significantly impact seabed morphology through the creation of significant and effectively permanent ‘pits’ and ‘mounds’ of unconsolidated material on the seabed.</a:t>
            </a:r>
          </a:p>
          <a:p>
            <a:pPr algn="just" defTabSz="457161">
              <a:spcAft>
                <a:spcPts val="400"/>
              </a:spcAft>
              <a:buClr>
                <a:srgbClr val="000000"/>
              </a:buClr>
              <a:defRPr/>
            </a:pPr>
            <a:endParaRPr lang="en-US" sz="1200" dirty="0"/>
          </a:p>
          <a:p>
            <a:pPr marL="171450" indent="-171450" algn="just" defTabSz="457161">
              <a:spcAft>
                <a:spcPts val="400"/>
              </a:spcAft>
              <a:buClr>
                <a:srgbClr val="000000"/>
              </a:buClr>
              <a:buFont typeface="Arial" panose="020B0604020202020204" pitchFamily="34" charset="0"/>
              <a:buChar char="•"/>
              <a:defRPr/>
            </a:pPr>
            <a:r>
              <a:rPr lang="en-US" sz="1200" dirty="0"/>
              <a:t>TTRL’s modelling of those impacts is flawed. Mounds created by mining are likely to be much larger than estimated. </a:t>
            </a:r>
            <a:r>
              <a:rPr lang="en-US" sz="1200" i="1" dirty="0"/>
              <a:t>TTRL’s response relies on conditions limiting those modifications, but it is unclear if/how TTRL will modify mining activities to achieve those limits.</a:t>
            </a:r>
          </a:p>
          <a:p>
            <a:pPr algn="just" defTabSz="457161">
              <a:spcAft>
                <a:spcPts val="400"/>
              </a:spcAft>
              <a:buClr>
                <a:srgbClr val="000000"/>
              </a:buClr>
              <a:defRPr/>
            </a:pPr>
            <a:endParaRPr lang="en-US" sz="1200" dirty="0"/>
          </a:p>
          <a:p>
            <a:pPr marL="171450" indent="-171450" algn="just" defTabSz="457161">
              <a:spcAft>
                <a:spcPts val="400"/>
              </a:spcAft>
              <a:buClr>
                <a:srgbClr val="000000"/>
              </a:buClr>
              <a:buFont typeface="Arial" panose="020B0604020202020204" pitchFamily="34" charset="0"/>
              <a:buChar char="•"/>
              <a:defRPr/>
            </a:pPr>
            <a:r>
              <a:rPr lang="en-US" sz="1200" dirty="0"/>
              <a:t>TTRL expects the pits created by mining to migrate, but it has not analyzed the extent of migration. </a:t>
            </a:r>
            <a:r>
              <a:rPr lang="en-US" sz="1200" i="1" dirty="0"/>
              <a:t>TTRL’s response does not resolve this issue. </a:t>
            </a:r>
          </a:p>
          <a:p>
            <a:pPr algn="just" defTabSz="457161">
              <a:spcAft>
                <a:spcPts val="400"/>
              </a:spcAft>
              <a:buClr>
                <a:srgbClr val="000000"/>
              </a:buClr>
              <a:defRPr/>
            </a:pPr>
            <a:endParaRPr lang="en-US" sz="1200" dirty="0"/>
          </a:p>
          <a:p>
            <a:pPr marL="171450" indent="-171450" algn="just" defTabSz="457161">
              <a:spcAft>
                <a:spcPts val="400"/>
              </a:spcAft>
              <a:buClr>
                <a:srgbClr val="000000"/>
              </a:buClr>
              <a:buFont typeface="Arial" panose="020B0604020202020204" pitchFamily="34" charset="0"/>
              <a:buChar char="•"/>
              <a:defRPr/>
            </a:pPr>
            <a:r>
              <a:rPr lang="en-US" sz="1200" dirty="0"/>
              <a:t>Changes to seabed morphology will alter:</a:t>
            </a:r>
          </a:p>
          <a:p>
            <a:pPr marL="628650" lvl="1" indent="-171450" algn="just" defTabSz="457161">
              <a:spcAft>
                <a:spcPts val="400"/>
              </a:spcAft>
              <a:buClr>
                <a:srgbClr val="000000"/>
              </a:buClr>
              <a:buFont typeface="Arial" panose="020B0604020202020204" pitchFamily="34" charset="0"/>
              <a:buChar char="•"/>
              <a:defRPr/>
            </a:pPr>
            <a:r>
              <a:rPr lang="en-US" sz="1050" dirty="0"/>
              <a:t>Wave patterns: which could create </a:t>
            </a:r>
            <a:r>
              <a:rPr lang="en-US" sz="1050" dirty="0" err="1"/>
              <a:t>localised</a:t>
            </a:r>
            <a:r>
              <a:rPr lang="en-US" sz="1050" dirty="0"/>
              <a:t> navigational hazards.</a:t>
            </a:r>
          </a:p>
          <a:p>
            <a:pPr marL="628650" lvl="1" indent="-171450" algn="just" defTabSz="457161">
              <a:spcAft>
                <a:spcPts val="400"/>
              </a:spcAft>
              <a:buClr>
                <a:srgbClr val="000000"/>
              </a:buClr>
              <a:buFont typeface="Arial" panose="020B0604020202020204" pitchFamily="34" charset="0"/>
              <a:buChar char="•"/>
              <a:defRPr/>
            </a:pPr>
            <a:r>
              <a:rPr lang="en-US" sz="1050" dirty="0"/>
              <a:t>Current speeds: failure to consider could impact modelling of other impacts eg mound deflation.</a:t>
            </a:r>
          </a:p>
          <a:p>
            <a:pPr marL="628650" lvl="1" indent="-171450" algn="just" defTabSz="457161">
              <a:spcAft>
                <a:spcPts val="400"/>
              </a:spcAft>
              <a:buClr>
                <a:srgbClr val="000000"/>
              </a:buClr>
              <a:buFont typeface="Arial" panose="020B0604020202020204" pitchFamily="34" charset="0"/>
              <a:buChar char="•"/>
              <a:defRPr/>
            </a:pPr>
            <a:r>
              <a:rPr lang="en-US" sz="1050" i="1" dirty="0"/>
              <a:t>TTRL’s response does not resolve these issues. </a:t>
            </a:r>
            <a:endParaRPr lang="en-US" sz="1050" dirty="0"/>
          </a:p>
          <a:p>
            <a:pPr marL="628650" lvl="1" indent="-171450" algn="just" defTabSz="457161">
              <a:spcAft>
                <a:spcPts val="400"/>
              </a:spcAft>
              <a:buClr>
                <a:srgbClr val="000000"/>
              </a:buClr>
              <a:buFont typeface="Arial" panose="020B0604020202020204" pitchFamily="34" charset="0"/>
              <a:buChar char="•"/>
              <a:defRPr/>
            </a:pPr>
            <a:endParaRPr lang="en-US" sz="1200" dirty="0">
              <a:highlight>
                <a:srgbClr val="FFFF00"/>
              </a:highlight>
            </a:endParaRPr>
          </a:p>
          <a:p>
            <a:pPr marL="171450" indent="-171450" algn="just" defTabSz="457161">
              <a:spcAft>
                <a:spcPts val="400"/>
              </a:spcAft>
              <a:buClr>
                <a:srgbClr val="000000"/>
              </a:buClr>
              <a:buFont typeface="Arial" panose="020B0604020202020204" pitchFamily="34" charset="0"/>
              <a:buChar char="•"/>
              <a:defRPr/>
            </a:pPr>
            <a:r>
              <a:rPr lang="en-US" sz="1200" dirty="0"/>
              <a:t>The seabed morphology impacts will be enduring:</a:t>
            </a:r>
          </a:p>
          <a:p>
            <a:pPr marL="628650" lvl="1" indent="-171450" algn="just" defTabSz="457161">
              <a:spcAft>
                <a:spcPts val="400"/>
              </a:spcAft>
              <a:buClr>
                <a:srgbClr val="000000"/>
              </a:buClr>
              <a:buFont typeface="Arial" panose="020B0604020202020204" pitchFamily="34" charset="0"/>
              <a:buChar char="•"/>
              <a:defRPr/>
            </a:pPr>
            <a:r>
              <a:rPr lang="en-US" sz="1050" dirty="0"/>
              <a:t>TTRL’s modelling of pit infilling and mound deflation rates contains several errors. </a:t>
            </a:r>
          </a:p>
          <a:p>
            <a:pPr marL="628650" lvl="1" indent="-171450" algn="just" defTabSz="457161">
              <a:spcAft>
                <a:spcPts val="400"/>
              </a:spcAft>
              <a:buClr>
                <a:srgbClr val="000000"/>
              </a:buClr>
              <a:buFont typeface="Arial" panose="020B0604020202020204" pitchFamily="34" charset="0"/>
              <a:buChar char="•"/>
              <a:defRPr/>
            </a:pPr>
            <a:r>
              <a:rPr lang="en-US" sz="1050" dirty="0"/>
              <a:t>In shallow areas, natural remediation will be at least 5x longer than predicted.</a:t>
            </a:r>
          </a:p>
          <a:p>
            <a:pPr marL="628650" lvl="1" indent="-171450" algn="just" defTabSz="457161">
              <a:spcAft>
                <a:spcPts val="400"/>
              </a:spcAft>
              <a:buClr>
                <a:srgbClr val="000000"/>
              </a:buClr>
              <a:buFont typeface="Arial" panose="020B0604020202020204" pitchFamily="34" charset="0"/>
              <a:buChar char="•"/>
              <a:defRPr/>
            </a:pPr>
            <a:r>
              <a:rPr lang="en-US" sz="1050" dirty="0"/>
              <a:t>In deeper areas, natural remediation will not be effective, and changes to the morphology will be essentially permanent.</a:t>
            </a:r>
          </a:p>
          <a:p>
            <a:pPr marL="628650" lvl="1" indent="-171450" algn="just" defTabSz="457161">
              <a:spcAft>
                <a:spcPts val="400"/>
              </a:spcAft>
              <a:buClr>
                <a:srgbClr val="000000"/>
              </a:buClr>
              <a:buFont typeface="Arial" panose="020B0604020202020204" pitchFamily="34" charset="0"/>
              <a:buChar char="•"/>
              <a:defRPr/>
            </a:pPr>
            <a:r>
              <a:rPr lang="en-US" sz="1050" i="1" dirty="0"/>
              <a:t>TTRL’s response does not resolve these issues. </a:t>
            </a:r>
          </a:p>
          <a:p>
            <a:pPr algn="just" defTabSz="457161">
              <a:spcAft>
                <a:spcPts val="400"/>
              </a:spcAft>
              <a:buClr>
                <a:srgbClr val="000000"/>
              </a:buClr>
              <a:defRPr/>
            </a:pPr>
            <a:endParaRPr lang="en-US" sz="1000" dirty="0"/>
          </a:p>
        </p:txBody>
      </p:sp>
      <p:sp>
        <p:nvSpPr>
          <p:cNvPr id="7" name="Rectangle 6">
            <a:extLst>
              <a:ext uri="{FF2B5EF4-FFF2-40B4-BE49-F238E27FC236}">
                <a16:creationId xmlns:a16="http://schemas.microsoft.com/office/drawing/2014/main" id="{8049728A-B106-270D-B43D-90B36D20D597}"/>
              </a:ext>
            </a:extLst>
          </p:cNvPr>
          <p:cNvSpPr/>
          <p:nvPr/>
        </p:nvSpPr>
        <p:spPr>
          <a:xfrm>
            <a:off x="344487" y="945678"/>
            <a:ext cx="9041126" cy="463296"/>
          </a:xfrm>
          <a:prstGeom prst="rect">
            <a:avLst/>
          </a:prstGeom>
          <a:solidFill>
            <a:srgbClr val="557D9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en-GB" sz="2000" b="1" dirty="0">
                <a:ea typeface="Verdana" panose="020B0604030504040204" pitchFamily="34" charset="0"/>
              </a:rPr>
              <a:t>Seabed morphology impacts (Evidence of Dr McComb)</a:t>
            </a:r>
          </a:p>
        </p:txBody>
      </p:sp>
      <p:grpSp>
        <p:nvGrpSpPr>
          <p:cNvPr id="3" name="Group 2">
            <a:extLst>
              <a:ext uri="{FF2B5EF4-FFF2-40B4-BE49-F238E27FC236}">
                <a16:creationId xmlns:a16="http://schemas.microsoft.com/office/drawing/2014/main" id="{ED75F326-85BE-FADD-8B5B-09A4E3271943}"/>
              </a:ext>
            </a:extLst>
          </p:cNvPr>
          <p:cNvGrpSpPr/>
          <p:nvPr/>
        </p:nvGrpSpPr>
        <p:grpSpPr>
          <a:xfrm>
            <a:off x="6223180" y="422430"/>
            <a:ext cx="3080917" cy="353634"/>
            <a:chOff x="6223180" y="422430"/>
            <a:chExt cx="3080917" cy="353634"/>
          </a:xfrm>
        </p:grpSpPr>
        <p:pic>
          <p:nvPicPr>
            <p:cNvPr id="5" name="Picture 4">
              <a:extLst>
                <a:ext uri="{FF2B5EF4-FFF2-40B4-BE49-F238E27FC236}">
                  <a16:creationId xmlns:a16="http://schemas.microsoft.com/office/drawing/2014/main" id="{662E4668-076A-FBE7-C1FD-015D34B271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2179" y="445850"/>
              <a:ext cx="822078" cy="306793"/>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22754766-B365-5F74-47A5-48339A9B4696}"/>
                </a:ext>
              </a:extLst>
            </p:cNvPr>
            <p:cNvPicPr>
              <a:picLocks noChangeAspect="1"/>
            </p:cNvPicPr>
            <p:nvPr/>
          </p:nvPicPr>
          <p:blipFill>
            <a:blip r:embed="rId8"/>
            <a:srcRect b="7437"/>
            <a:stretch/>
          </p:blipFill>
          <p:spPr>
            <a:xfrm>
              <a:off x="6223180" y="422430"/>
              <a:ext cx="1092109" cy="353634"/>
            </a:xfrm>
            <a:prstGeom prst="rect">
              <a:avLst/>
            </a:prstGeom>
          </p:spPr>
        </p:pic>
        <p:pic>
          <p:nvPicPr>
            <p:cNvPr id="8" name="Graphic 7">
              <a:extLst>
                <a:ext uri="{FF2B5EF4-FFF2-40B4-BE49-F238E27FC236}">
                  <a16:creationId xmlns:a16="http://schemas.microsoft.com/office/drawing/2014/main" id="{ACB9FCB0-A214-32D4-A3DB-0E408D9C63E3}"/>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477497" y="445850"/>
              <a:ext cx="826600" cy="306793"/>
            </a:xfrm>
            <a:prstGeom prst="rect">
              <a:avLst/>
            </a:prstGeom>
          </p:spPr>
        </p:pic>
        <p:cxnSp>
          <p:nvCxnSpPr>
            <p:cNvPr id="9" name="Straight Connector 8">
              <a:extLst>
                <a:ext uri="{FF2B5EF4-FFF2-40B4-BE49-F238E27FC236}">
                  <a16:creationId xmlns:a16="http://schemas.microsoft.com/office/drawing/2014/main" id="{303319DD-D421-D673-0F2C-0F06B8E56232}"/>
                </a:ext>
              </a:extLst>
            </p:cNvPr>
            <p:cNvCxnSpPr/>
            <p:nvPr/>
          </p:nvCxnSpPr>
          <p:spPr>
            <a:xfrm>
              <a:off x="7379684" y="445850"/>
              <a:ext cx="0" cy="306793"/>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BA88532-1069-59AE-C61A-D503C56DD820}"/>
                </a:ext>
              </a:extLst>
            </p:cNvPr>
            <p:cNvCxnSpPr/>
            <p:nvPr/>
          </p:nvCxnSpPr>
          <p:spPr>
            <a:xfrm>
              <a:off x="8387702" y="445850"/>
              <a:ext cx="0" cy="306793"/>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64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99227-4264-302D-F398-4F41175DF0C8}"/>
            </a:ext>
          </a:extLst>
        </p:cNvPr>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D1DA7C9D-C03B-CE02-E2F7-B3C25C5E46B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8" imgH="408" progId="TCLayout.ActiveDocument.1">
                  <p:embed/>
                </p:oleObj>
              </mc:Choice>
              <mc:Fallback>
                <p:oleObj name="think-cell Slide" r:id="rId5" imgW="408" imgH="408" progId="TCLayout.ActiveDocument.1">
                  <p:embed/>
                  <p:pic>
                    <p:nvPicPr>
                      <p:cNvPr id="18" name="Object 17" hidden="1">
                        <a:extLst>
                          <a:ext uri="{FF2B5EF4-FFF2-40B4-BE49-F238E27FC236}">
                            <a16:creationId xmlns:a16="http://schemas.microsoft.com/office/drawing/2014/main" id="{D1DA7C9D-C03B-CE02-E2F7-B3C25C5E46B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4581E63E-7545-A6F3-4CC7-A956148E0075}"/>
              </a:ext>
            </a:extLst>
          </p:cNvPr>
          <p:cNvSpPr/>
          <p:nvPr>
            <p:custDataLst>
              <p:tags r:id="rId2"/>
            </p:custDataLst>
          </p:nvPr>
        </p:nvSpPr>
        <p:spPr>
          <a:xfrm>
            <a:off x="0" y="0"/>
            <a:ext cx="158750" cy="158750"/>
          </a:xfrm>
          <a:prstGeom prst="rect">
            <a:avLst/>
          </a:prstGeom>
          <a:solidFill>
            <a:schemeClr val="accent3"/>
          </a:solidFill>
          <a:ln>
            <a:noFill/>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ts val="1200"/>
              </a:lnSpc>
              <a:tabLst>
                <a:tab pos="1885950" algn="l"/>
              </a:tabLst>
            </a:pPr>
            <a:endParaRPr lang="en-US" sz="1600" b="1" dirty="0">
              <a:solidFill>
                <a:schemeClr val="bg1"/>
              </a:solidFill>
              <a:latin typeface="Verdana" panose="020B0604030504040204" pitchFamily="34" charset="0"/>
              <a:ea typeface="Verdana" panose="020B0604030504040204" pitchFamily="34" charset="0"/>
              <a:cs typeface="+mj-cs"/>
              <a:sym typeface="Verdana" panose="020B0604030504040204" pitchFamily="34" charset="0"/>
            </a:endParaRPr>
          </a:p>
        </p:txBody>
      </p:sp>
      <p:sp>
        <p:nvSpPr>
          <p:cNvPr id="4" name="TextBox 3">
            <a:extLst>
              <a:ext uri="{FF2B5EF4-FFF2-40B4-BE49-F238E27FC236}">
                <a16:creationId xmlns:a16="http://schemas.microsoft.com/office/drawing/2014/main" id="{7677B9BF-D9BF-5969-C110-421E32B2111E}"/>
              </a:ext>
            </a:extLst>
          </p:cNvPr>
          <p:cNvSpPr txBox="1"/>
          <p:nvPr/>
        </p:nvSpPr>
        <p:spPr>
          <a:xfrm>
            <a:off x="307192" y="1327467"/>
            <a:ext cx="9050564" cy="1643913"/>
          </a:xfrm>
          <a:prstGeom prst="rect">
            <a:avLst/>
          </a:prstGeom>
          <a:solidFill>
            <a:schemeClr val="accent2">
              <a:lumMod val="40000"/>
              <a:lumOff val="60000"/>
            </a:schemeClr>
          </a:solidFill>
          <a:ln>
            <a:noFill/>
          </a:ln>
        </p:spPr>
        <p:txBody>
          <a:bodyPr wrap="square" lIns="180000" tIns="108000" rIns="180000" bIns="180000" rtlCol="0" anchor="t" anchorCtr="0">
            <a:noAutofit/>
          </a:bodyPr>
          <a:lstStyle/>
          <a:p>
            <a:pPr marL="171450" indent="-171450" algn="just" defTabSz="457161">
              <a:spcAft>
                <a:spcPts val="400"/>
              </a:spcAft>
              <a:buClr>
                <a:srgbClr val="000000"/>
              </a:buClr>
              <a:buFont typeface="Arial" panose="020B0604020202020204" pitchFamily="34" charset="0"/>
              <a:buChar char="•"/>
              <a:defRPr/>
            </a:pPr>
            <a:r>
              <a:rPr lang="en-US" sz="1200" dirty="0"/>
              <a:t>The Proposal is expected to:</a:t>
            </a:r>
          </a:p>
          <a:p>
            <a:pPr marL="360000" lvl="1" indent="-171450" algn="just" defTabSz="457161">
              <a:spcAft>
                <a:spcPts val="400"/>
              </a:spcAft>
              <a:buClr>
                <a:srgbClr val="000000"/>
              </a:buClr>
              <a:buFont typeface="Arial" panose="020B0604020202020204" pitchFamily="34" charset="0"/>
              <a:buChar char="•"/>
              <a:defRPr/>
            </a:pPr>
            <a:r>
              <a:rPr lang="en-US" sz="1050" dirty="0"/>
              <a:t>Significantly reduce geotechnical strength and density of the upper seabed;</a:t>
            </a:r>
          </a:p>
          <a:p>
            <a:pPr marL="360000" lvl="1" indent="-171450" algn="just" defTabSz="457161">
              <a:spcAft>
                <a:spcPts val="400"/>
              </a:spcAft>
              <a:buClr>
                <a:srgbClr val="000000"/>
              </a:buClr>
              <a:buFont typeface="Arial" panose="020B0604020202020204" pitchFamily="34" charset="0"/>
              <a:buChar char="•"/>
              <a:defRPr/>
            </a:pPr>
            <a:r>
              <a:rPr lang="en-US" sz="1050" dirty="0"/>
              <a:t>Increase the risk of settlement;</a:t>
            </a:r>
          </a:p>
          <a:p>
            <a:pPr marL="360000" lvl="1" indent="-171450" algn="just" defTabSz="457161">
              <a:spcAft>
                <a:spcPts val="400"/>
              </a:spcAft>
              <a:buClr>
                <a:srgbClr val="000000"/>
              </a:buClr>
              <a:buFont typeface="Arial" panose="020B0604020202020204" pitchFamily="34" charset="0"/>
              <a:buChar char="•"/>
              <a:defRPr/>
            </a:pPr>
            <a:r>
              <a:rPr lang="en-US" sz="1050" dirty="0"/>
              <a:t>Increase the risk of seabed liquefaction and seabed instability; and</a:t>
            </a:r>
          </a:p>
          <a:p>
            <a:pPr marL="360000" lvl="1" indent="-171450" algn="just" defTabSz="457161">
              <a:spcAft>
                <a:spcPts val="400"/>
              </a:spcAft>
              <a:buClr>
                <a:srgbClr val="000000"/>
              </a:buClr>
              <a:buFont typeface="Arial" panose="020B0604020202020204" pitchFamily="34" charset="0"/>
              <a:buChar char="•"/>
              <a:defRPr/>
            </a:pPr>
            <a:r>
              <a:rPr lang="en-US" sz="1050" dirty="0"/>
              <a:t>Make all existing surface mapping obsolete and remove the ability to reliably map natural features and geo-hazards.</a:t>
            </a:r>
          </a:p>
          <a:p>
            <a:pPr marL="171450" indent="-171450" algn="just" defTabSz="457161">
              <a:spcAft>
                <a:spcPts val="400"/>
              </a:spcAft>
              <a:buClr>
                <a:srgbClr val="000000"/>
              </a:buClr>
              <a:buFont typeface="Arial" panose="020B0604020202020204" pitchFamily="34" charset="0"/>
              <a:buChar char="•"/>
              <a:defRPr/>
            </a:pPr>
            <a:r>
              <a:rPr lang="en-US" sz="1200" dirty="0"/>
              <a:t>Those impacts will have direct implications for future uses of the seabed both within and for an uncertain distance outside the mining area, that rely on natural seabed state.  </a:t>
            </a:r>
          </a:p>
          <a:p>
            <a:pPr marL="188550" lvl="1" algn="just" defTabSz="457161">
              <a:spcAft>
                <a:spcPts val="400"/>
              </a:spcAft>
              <a:buClr>
                <a:srgbClr val="000000"/>
              </a:buClr>
              <a:defRPr/>
            </a:pPr>
            <a:endParaRPr lang="en-US" sz="1500" dirty="0"/>
          </a:p>
        </p:txBody>
      </p:sp>
      <p:sp>
        <p:nvSpPr>
          <p:cNvPr id="7" name="Rectangle 6">
            <a:extLst>
              <a:ext uri="{FF2B5EF4-FFF2-40B4-BE49-F238E27FC236}">
                <a16:creationId xmlns:a16="http://schemas.microsoft.com/office/drawing/2014/main" id="{1A6AA0C3-F4F9-6D73-11B9-81AF61746274}"/>
              </a:ext>
            </a:extLst>
          </p:cNvPr>
          <p:cNvSpPr/>
          <p:nvPr/>
        </p:nvSpPr>
        <p:spPr>
          <a:xfrm>
            <a:off x="328071" y="904649"/>
            <a:ext cx="9050564" cy="369583"/>
          </a:xfrm>
          <a:prstGeom prst="rect">
            <a:avLst/>
          </a:prstGeom>
          <a:solidFill>
            <a:srgbClr val="557D9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en-GB" sz="2000" b="1" dirty="0">
                <a:ea typeface="Verdana" panose="020B0604030504040204" pitchFamily="34" charset="0"/>
              </a:rPr>
              <a:t>Geotechnical impacts (Evidence of Mr King)</a:t>
            </a:r>
          </a:p>
        </p:txBody>
      </p:sp>
      <p:sp>
        <p:nvSpPr>
          <p:cNvPr id="10" name="Rectangle 9">
            <a:extLst>
              <a:ext uri="{FF2B5EF4-FFF2-40B4-BE49-F238E27FC236}">
                <a16:creationId xmlns:a16="http://schemas.microsoft.com/office/drawing/2014/main" id="{9AD35D49-3889-6270-A157-029166B179A1}"/>
              </a:ext>
            </a:extLst>
          </p:cNvPr>
          <p:cNvSpPr/>
          <p:nvPr/>
        </p:nvSpPr>
        <p:spPr>
          <a:xfrm>
            <a:off x="328070" y="3025981"/>
            <a:ext cx="9050564" cy="369583"/>
          </a:xfrm>
          <a:prstGeom prst="rect">
            <a:avLst/>
          </a:prstGeom>
          <a:solidFill>
            <a:srgbClr val="557D9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en-GB" sz="2000" b="1" dirty="0">
                <a:ea typeface="Verdana" panose="020B0604030504040204" pitchFamily="34" charset="0"/>
              </a:rPr>
              <a:t>Impacts on Offshore Wind (Evidence of Mr Perry)</a:t>
            </a:r>
          </a:p>
        </p:txBody>
      </p:sp>
      <p:sp>
        <p:nvSpPr>
          <p:cNvPr id="12" name="TextBox 11">
            <a:extLst>
              <a:ext uri="{FF2B5EF4-FFF2-40B4-BE49-F238E27FC236}">
                <a16:creationId xmlns:a16="http://schemas.microsoft.com/office/drawing/2014/main" id="{CCB3CE40-A028-0034-BE06-807895ED3790}"/>
              </a:ext>
            </a:extLst>
          </p:cNvPr>
          <p:cNvSpPr txBox="1"/>
          <p:nvPr/>
        </p:nvSpPr>
        <p:spPr>
          <a:xfrm>
            <a:off x="328070" y="3462437"/>
            <a:ext cx="9050564" cy="2973133"/>
          </a:xfrm>
          <a:prstGeom prst="rect">
            <a:avLst/>
          </a:prstGeom>
          <a:solidFill>
            <a:schemeClr val="accent2">
              <a:lumMod val="40000"/>
              <a:lumOff val="60000"/>
            </a:schemeClr>
          </a:solidFill>
          <a:ln>
            <a:noFill/>
          </a:ln>
        </p:spPr>
        <p:txBody>
          <a:bodyPr wrap="square" lIns="180000" tIns="108000" rIns="180000" bIns="180000" rtlCol="0" anchor="t" anchorCtr="0">
            <a:noAutofit/>
          </a:bodyPr>
          <a:lstStyle/>
          <a:p>
            <a:pPr marL="171450" indent="-171450" algn="just" defTabSz="457161">
              <a:spcAft>
                <a:spcPts val="400"/>
              </a:spcAft>
              <a:buClr>
                <a:srgbClr val="000000"/>
              </a:buClr>
              <a:buFont typeface="Arial" panose="020B0604020202020204" pitchFamily="34" charset="0"/>
              <a:buChar char="•"/>
              <a:defRPr/>
            </a:pPr>
            <a:r>
              <a:rPr lang="en-NZ" sz="1200" dirty="0"/>
              <a:t>A detailed understanding of seabed conditions is required to progress design refinement of offshore wind farm foundations, cables and supporting infrastructure. </a:t>
            </a:r>
            <a:r>
              <a:rPr lang="en-US" sz="1200" dirty="0"/>
              <a:t>The Proposal will introduce high levels of uncertainty regarding seabed conditions (as per TOP’s expert evidence) which will </a:t>
            </a:r>
            <a:r>
              <a:rPr lang="en-NZ" sz="1200" dirty="0"/>
              <a:t>substantially increase the costs of investigating/developing an offshore wind farm and  increase technical design risk. </a:t>
            </a:r>
            <a:endParaRPr lang="en-US" sz="1200" dirty="0"/>
          </a:p>
          <a:p>
            <a:pPr marL="171450" indent="-171450" algn="just" defTabSz="457161">
              <a:spcAft>
                <a:spcPts val="400"/>
              </a:spcAft>
              <a:buClr>
                <a:srgbClr val="000000"/>
              </a:buClr>
              <a:buFont typeface="Arial" panose="020B0604020202020204" pitchFamily="34" charset="0"/>
              <a:buChar char="•"/>
              <a:defRPr/>
            </a:pPr>
            <a:r>
              <a:rPr lang="en-US" sz="1200" dirty="0"/>
              <a:t>The concurrent construction and/or operation of an offshore wind farm and seabed mining in the same broad area of seabed would present:</a:t>
            </a:r>
          </a:p>
          <a:p>
            <a:pPr marL="628650" lvl="1" indent="-171450" algn="just" defTabSz="457161">
              <a:spcAft>
                <a:spcPts val="400"/>
              </a:spcAft>
              <a:buClr>
                <a:srgbClr val="000000"/>
              </a:buClr>
              <a:buFont typeface="Arial" panose="020B0604020202020204" pitchFamily="34" charset="0"/>
              <a:buChar char="•"/>
              <a:defRPr/>
            </a:pPr>
            <a:r>
              <a:rPr lang="en-US" sz="1050" dirty="0"/>
              <a:t>Considerable navigation safety risks; and</a:t>
            </a:r>
          </a:p>
          <a:p>
            <a:pPr marL="628650" lvl="1" indent="-171450" algn="just" defTabSz="457161">
              <a:spcAft>
                <a:spcPts val="400"/>
              </a:spcAft>
              <a:buClr>
                <a:srgbClr val="000000"/>
              </a:buClr>
              <a:buFont typeface="Arial" panose="020B0604020202020204" pitchFamily="34" charset="0"/>
              <a:buChar char="•"/>
              <a:defRPr/>
            </a:pPr>
            <a:r>
              <a:rPr lang="en-US" sz="1050" dirty="0"/>
              <a:t>Considerable challenges to the ability to successfully develop, fund, finance, construct and operate a commercially feasible offshore wind farm. </a:t>
            </a:r>
          </a:p>
          <a:p>
            <a:pPr marL="171450" indent="-171450" algn="just" defTabSz="457161">
              <a:spcAft>
                <a:spcPts val="400"/>
              </a:spcAft>
              <a:buClr>
                <a:srgbClr val="000000"/>
              </a:buClr>
              <a:buFont typeface="Arial" panose="020B0604020202020204" pitchFamily="34" charset="0"/>
              <a:buChar char="•"/>
              <a:defRPr/>
            </a:pPr>
            <a:r>
              <a:rPr lang="en-US" sz="1200" dirty="0"/>
              <a:t>Those challenges are so significant that it is unlikely that a developer would pursue or be able to secure finance for an offshore wind farm impacted by seabed mining.</a:t>
            </a:r>
          </a:p>
          <a:p>
            <a:pPr marL="171450" indent="-171450" algn="just" defTabSz="457161">
              <a:spcAft>
                <a:spcPts val="400"/>
              </a:spcAft>
              <a:buClr>
                <a:srgbClr val="000000"/>
              </a:buClr>
              <a:buFont typeface="Arial" panose="020B0604020202020204" pitchFamily="34" charset="0"/>
              <a:buChar char="•"/>
              <a:defRPr/>
            </a:pPr>
            <a:r>
              <a:rPr lang="en-US" sz="1200" i="1" dirty="0"/>
              <a:t>TTRL’s response does not substantively address the geomorphology effects as it relates to offshore wind development. It only suggests the geotechnical impacts of its mining activity will not have material implications for other activities. TTRL’s evidence  does not support that conclusion. These issues remain in dispute. </a:t>
            </a:r>
            <a:endParaRPr lang="en-US" sz="1200" dirty="0"/>
          </a:p>
          <a:p>
            <a:pPr marL="171450" indent="-171450" algn="just" defTabSz="457161">
              <a:spcAft>
                <a:spcPts val="400"/>
              </a:spcAft>
              <a:buClr>
                <a:srgbClr val="000000"/>
              </a:buClr>
              <a:buFont typeface="Arial" panose="020B0604020202020204" pitchFamily="34" charset="0"/>
              <a:buChar char="•"/>
              <a:defRPr/>
            </a:pPr>
            <a:endParaRPr lang="en-US" sz="900" dirty="0"/>
          </a:p>
        </p:txBody>
      </p:sp>
      <p:grpSp>
        <p:nvGrpSpPr>
          <p:cNvPr id="2" name="Group 1">
            <a:extLst>
              <a:ext uri="{FF2B5EF4-FFF2-40B4-BE49-F238E27FC236}">
                <a16:creationId xmlns:a16="http://schemas.microsoft.com/office/drawing/2014/main" id="{FF73443E-EFA0-C9C1-05B3-45F59E36A4E7}"/>
              </a:ext>
            </a:extLst>
          </p:cNvPr>
          <p:cNvGrpSpPr/>
          <p:nvPr/>
        </p:nvGrpSpPr>
        <p:grpSpPr>
          <a:xfrm>
            <a:off x="6223180" y="422430"/>
            <a:ext cx="3080917" cy="353634"/>
            <a:chOff x="6223180" y="422430"/>
            <a:chExt cx="3080917" cy="353634"/>
          </a:xfrm>
        </p:grpSpPr>
        <p:pic>
          <p:nvPicPr>
            <p:cNvPr id="3" name="Picture 2">
              <a:extLst>
                <a:ext uri="{FF2B5EF4-FFF2-40B4-BE49-F238E27FC236}">
                  <a16:creationId xmlns:a16="http://schemas.microsoft.com/office/drawing/2014/main" id="{D8877DE8-A1FA-6C65-4632-63AADF547B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2179" y="445850"/>
              <a:ext cx="822078" cy="306793"/>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F0DE219A-0FDD-6C71-EAC2-A17FE5F313BA}"/>
                </a:ext>
              </a:extLst>
            </p:cNvPr>
            <p:cNvPicPr>
              <a:picLocks noChangeAspect="1"/>
            </p:cNvPicPr>
            <p:nvPr/>
          </p:nvPicPr>
          <p:blipFill>
            <a:blip r:embed="rId8"/>
            <a:srcRect b="7437"/>
            <a:stretch/>
          </p:blipFill>
          <p:spPr>
            <a:xfrm>
              <a:off x="6223180" y="422430"/>
              <a:ext cx="1092109" cy="353634"/>
            </a:xfrm>
            <a:prstGeom prst="rect">
              <a:avLst/>
            </a:prstGeom>
          </p:spPr>
        </p:pic>
        <p:pic>
          <p:nvPicPr>
            <p:cNvPr id="6" name="Graphic 5">
              <a:extLst>
                <a:ext uri="{FF2B5EF4-FFF2-40B4-BE49-F238E27FC236}">
                  <a16:creationId xmlns:a16="http://schemas.microsoft.com/office/drawing/2014/main" id="{9C6ED380-D2FB-3A14-6FCA-071C2A4040AB}"/>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477497" y="445850"/>
              <a:ext cx="826600" cy="306793"/>
            </a:xfrm>
            <a:prstGeom prst="rect">
              <a:avLst/>
            </a:prstGeom>
          </p:spPr>
        </p:pic>
        <p:cxnSp>
          <p:nvCxnSpPr>
            <p:cNvPr id="8" name="Straight Connector 7">
              <a:extLst>
                <a:ext uri="{FF2B5EF4-FFF2-40B4-BE49-F238E27FC236}">
                  <a16:creationId xmlns:a16="http://schemas.microsoft.com/office/drawing/2014/main" id="{26FC3A00-DCA0-9C07-D5A2-DFA94BFFF662}"/>
                </a:ext>
              </a:extLst>
            </p:cNvPr>
            <p:cNvCxnSpPr/>
            <p:nvPr/>
          </p:nvCxnSpPr>
          <p:spPr>
            <a:xfrm>
              <a:off x="7379684" y="445850"/>
              <a:ext cx="0" cy="306793"/>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D29C46-7940-392A-0973-8804DC42C152}"/>
                </a:ext>
              </a:extLst>
            </p:cNvPr>
            <p:cNvCxnSpPr/>
            <p:nvPr/>
          </p:nvCxnSpPr>
          <p:spPr>
            <a:xfrm>
              <a:off x="8387702" y="445850"/>
              <a:ext cx="0" cy="306793"/>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970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3D7FE-A517-2F84-122A-0F4C9C40F78F}"/>
            </a:ext>
          </a:extLst>
        </p:cNvPr>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05F90694-DA76-A5E8-B751-810DAEF4549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8" imgH="408" progId="TCLayout.ActiveDocument.1">
                  <p:embed/>
                </p:oleObj>
              </mc:Choice>
              <mc:Fallback>
                <p:oleObj name="think-cell Slide" r:id="rId5" imgW="408" imgH="408" progId="TCLayout.ActiveDocument.1">
                  <p:embed/>
                  <p:pic>
                    <p:nvPicPr>
                      <p:cNvPr id="18" name="Object 17" hidden="1">
                        <a:extLst>
                          <a:ext uri="{FF2B5EF4-FFF2-40B4-BE49-F238E27FC236}">
                            <a16:creationId xmlns:a16="http://schemas.microsoft.com/office/drawing/2014/main" id="{05F90694-DA76-A5E8-B751-810DAEF4549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8104A537-B7D7-3A41-8F57-D6B0A38542AD}"/>
              </a:ext>
            </a:extLst>
          </p:cNvPr>
          <p:cNvSpPr/>
          <p:nvPr>
            <p:custDataLst>
              <p:tags r:id="rId2"/>
            </p:custDataLst>
          </p:nvPr>
        </p:nvSpPr>
        <p:spPr>
          <a:xfrm>
            <a:off x="0" y="0"/>
            <a:ext cx="158750" cy="158750"/>
          </a:xfrm>
          <a:prstGeom prst="rect">
            <a:avLst/>
          </a:prstGeom>
          <a:solidFill>
            <a:schemeClr val="accent3"/>
          </a:solidFill>
          <a:ln>
            <a:noFill/>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ts val="1200"/>
              </a:lnSpc>
              <a:tabLst>
                <a:tab pos="1885950" algn="l"/>
              </a:tabLst>
            </a:pPr>
            <a:endParaRPr lang="en-US" sz="1600" b="1" dirty="0">
              <a:solidFill>
                <a:schemeClr val="bg1"/>
              </a:solidFill>
              <a:latin typeface="Verdana" panose="020B0604030504040204" pitchFamily="34" charset="0"/>
              <a:ea typeface="Verdana" panose="020B0604030504040204" pitchFamily="34" charset="0"/>
              <a:cs typeface="+mj-cs"/>
              <a:sym typeface="Verdana" panose="020B0604030504040204" pitchFamily="34" charset="0"/>
            </a:endParaRPr>
          </a:p>
        </p:txBody>
      </p:sp>
      <p:sp>
        <p:nvSpPr>
          <p:cNvPr id="4" name="TextBox 3">
            <a:extLst>
              <a:ext uri="{FF2B5EF4-FFF2-40B4-BE49-F238E27FC236}">
                <a16:creationId xmlns:a16="http://schemas.microsoft.com/office/drawing/2014/main" id="{6251BBA6-80AB-CDC2-2404-76F0A34B8D3E}"/>
              </a:ext>
            </a:extLst>
          </p:cNvPr>
          <p:cNvSpPr txBox="1"/>
          <p:nvPr/>
        </p:nvSpPr>
        <p:spPr>
          <a:xfrm>
            <a:off x="308879" y="1457170"/>
            <a:ext cx="9002904" cy="4267355"/>
          </a:xfrm>
          <a:prstGeom prst="rect">
            <a:avLst/>
          </a:prstGeom>
          <a:solidFill>
            <a:schemeClr val="accent2">
              <a:lumMod val="40000"/>
              <a:lumOff val="60000"/>
            </a:schemeClr>
          </a:solidFill>
          <a:ln>
            <a:noFill/>
          </a:ln>
        </p:spPr>
        <p:txBody>
          <a:bodyPr wrap="square" lIns="180000" tIns="180000" rIns="252000" bIns="180000" rtlCol="0" anchor="t" anchorCtr="0">
            <a:noAutofit/>
          </a:bodyPr>
          <a:lstStyle/>
          <a:p>
            <a:pPr marL="171450" indent="-171450" algn="just" defTabSz="457161">
              <a:spcAft>
                <a:spcPts val="400"/>
              </a:spcAft>
              <a:buClr>
                <a:srgbClr val="000000"/>
              </a:buClr>
              <a:buFont typeface="Arial" panose="020B0604020202020204" pitchFamily="34" charset="0"/>
              <a:buChar char="•"/>
              <a:defRPr/>
            </a:pPr>
            <a:r>
              <a:rPr lang="en-US" sz="1200" dirty="0"/>
              <a:t>The Input–output (I-O) model is insufficient for a large, first-of-its-kind, capital-intensive proposal with material supply-side constraints and high delivery risk. </a:t>
            </a:r>
          </a:p>
          <a:p>
            <a:pPr marL="171450" indent="-171450" algn="just" defTabSz="457161">
              <a:spcAft>
                <a:spcPts val="400"/>
              </a:spcAft>
              <a:buClr>
                <a:srgbClr val="000000"/>
              </a:buClr>
              <a:buFont typeface="Arial" panose="020B0604020202020204" pitchFamily="34" charset="0"/>
              <a:buChar char="•"/>
              <a:defRPr/>
            </a:pPr>
            <a:r>
              <a:rPr lang="en-US" sz="1200" dirty="0"/>
              <a:t>TTRL has overstated economic benefits because (inter alia):</a:t>
            </a:r>
          </a:p>
          <a:p>
            <a:pPr marL="628650" lvl="1" indent="-171450" algn="just" defTabSz="457161">
              <a:spcAft>
                <a:spcPts val="400"/>
              </a:spcAft>
              <a:buClr>
                <a:srgbClr val="000000"/>
              </a:buClr>
              <a:buFont typeface="Arial" panose="020B0604020202020204" pitchFamily="34" charset="0"/>
              <a:buChar char="•"/>
              <a:defRPr/>
            </a:pPr>
            <a:r>
              <a:rPr lang="en-US" sz="1100" dirty="0"/>
              <a:t>Induced effects inflate the Proposal’s likely economic benefits by 22% - 29%. </a:t>
            </a:r>
          </a:p>
          <a:p>
            <a:pPr marL="628650" lvl="1" indent="-171450" algn="just" defTabSz="457161">
              <a:spcAft>
                <a:spcPts val="400"/>
              </a:spcAft>
              <a:buClr>
                <a:srgbClr val="000000"/>
              </a:buClr>
              <a:buFont typeface="Arial" panose="020B0604020202020204" pitchFamily="34" charset="0"/>
              <a:buChar char="•"/>
              <a:defRPr/>
            </a:pPr>
            <a:r>
              <a:rPr lang="en-US" sz="1100" dirty="0"/>
              <a:t>The Proposal’s deliverability risk is very high. </a:t>
            </a:r>
          </a:p>
          <a:p>
            <a:pPr marL="628650" lvl="1" indent="-171450" algn="just" defTabSz="457161">
              <a:spcAft>
                <a:spcPts val="400"/>
              </a:spcAft>
              <a:buClr>
                <a:srgbClr val="000000"/>
              </a:buClr>
              <a:buFont typeface="Arial" panose="020B0604020202020204" pitchFamily="34" charset="0"/>
              <a:buChar char="•"/>
              <a:defRPr/>
            </a:pPr>
            <a:r>
              <a:rPr lang="en-US" sz="1100" dirty="0"/>
              <a:t>There are unreliable inputs and assumptions. </a:t>
            </a:r>
          </a:p>
          <a:p>
            <a:pPr marL="628650" lvl="1" indent="-171450" algn="just" defTabSz="457161">
              <a:spcAft>
                <a:spcPts val="400"/>
              </a:spcAft>
              <a:buClr>
                <a:srgbClr val="000000"/>
              </a:buClr>
              <a:buFont typeface="Arial" panose="020B0604020202020204" pitchFamily="34" charset="0"/>
              <a:buChar char="•"/>
              <a:defRPr/>
            </a:pPr>
            <a:r>
              <a:rPr lang="en-US" sz="1100" dirty="0"/>
              <a:t>There are optimistic </a:t>
            </a:r>
            <a:r>
              <a:rPr lang="en-US" sz="1100" dirty="0" err="1"/>
              <a:t>labour</a:t>
            </a:r>
            <a:r>
              <a:rPr lang="en-US" sz="1100" dirty="0"/>
              <a:t> market assumptions. </a:t>
            </a:r>
          </a:p>
          <a:p>
            <a:pPr marL="285750" indent="-285750" algn="just" defTabSz="457161">
              <a:spcAft>
                <a:spcPts val="400"/>
              </a:spcAft>
              <a:buClr>
                <a:srgbClr val="000000"/>
              </a:buClr>
              <a:buFont typeface="Arial" panose="020B0604020202020204" pitchFamily="34" charset="0"/>
              <a:buChar char="•"/>
              <a:defRPr/>
            </a:pPr>
            <a:r>
              <a:rPr lang="en-US" sz="1200" i="1" dirty="0"/>
              <a:t>NZIER’s response largely does not address these issues. It acknowledges inputs were provided by TTRL without validation.</a:t>
            </a:r>
          </a:p>
          <a:p>
            <a:pPr marL="171450" indent="-171450" algn="just" defTabSz="457161">
              <a:spcAft>
                <a:spcPts val="400"/>
              </a:spcAft>
              <a:buClr>
                <a:srgbClr val="000000"/>
              </a:buClr>
              <a:buFont typeface="Arial" panose="020B0604020202020204" pitchFamily="34" charset="0"/>
              <a:buChar char="•"/>
              <a:defRPr/>
            </a:pPr>
            <a:r>
              <a:rPr lang="en-US" sz="1200" dirty="0"/>
              <a:t>TTRL has understated economic costs because:</a:t>
            </a:r>
          </a:p>
          <a:p>
            <a:pPr marL="628650" lvl="1" indent="-171450" algn="just" defTabSz="457161">
              <a:spcAft>
                <a:spcPts val="400"/>
              </a:spcAft>
              <a:buClr>
                <a:srgbClr val="000000"/>
              </a:buClr>
              <a:buFont typeface="Arial" panose="020B0604020202020204" pitchFamily="34" charset="0"/>
              <a:buChar char="•"/>
              <a:defRPr/>
            </a:pPr>
            <a:r>
              <a:rPr lang="en-US" sz="1100" dirty="0"/>
              <a:t>It does not consider material opportunity costs: An offshore wind farm will generate comparable or greater GDP/employment benefits as TTRL’s Proposal, and will have other benefits (e.g. substantial emissions reductions, and enduring infrastructure).</a:t>
            </a:r>
          </a:p>
          <a:p>
            <a:pPr marL="285750" indent="-285750" algn="just" defTabSz="457161">
              <a:spcAft>
                <a:spcPts val="400"/>
              </a:spcAft>
              <a:buClr>
                <a:srgbClr val="000000"/>
              </a:buClr>
              <a:buFont typeface="Arial" panose="020B0604020202020204" pitchFamily="34" charset="0"/>
              <a:buChar char="•"/>
              <a:defRPr/>
            </a:pPr>
            <a:r>
              <a:rPr lang="en-US" sz="1200" i="1" dirty="0"/>
              <a:t>NZIER’s response acknowledges the need to account for opportunity costs. In its response NZIER has considered economic costs for tourism and fishing (although it has used an inappropriate base year of 2020 for tourism), but does not consider or reference the economic costs of offshore wind development displacement. </a:t>
            </a:r>
          </a:p>
          <a:p>
            <a:pPr marL="171450" indent="-171450" algn="just" defTabSz="457161">
              <a:spcAft>
                <a:spcPts val="400"/>
              </a:spcAft>
              <a:buClr>
                <a:srgbClr val="000000"/>
              </a:buClr>
              <a:buFont typeface="Arial" panose="020B0604020202020204" pitchFamily="34" charset="0"/>
              <a:buChar char="•"/>
              <a:defRPr/>
            </a:pPr>
            <a:r>
              <a:rPr lang="en-US" sz="1200" dirty="0"/>
              <a:t>Conclusion: NZIER’s analysis of the purported economic benefits: </a:t>
            </a:r>
          </a:p>
          <a:p>
            <a:pPr marL="628650" lvl="1" indent="-171450" algn="just" defTabSz="457161">
              <a:spcAft>
                <a:spcPts val="400"/>
              </a:spcAft>
              <a:buClr>
                <a:srgbClr val="000000"/>
              </a:buClr>
              <a:buFont typeface="Arial" panose="020B0604020202020204" pitchFamily="34" charset="0"/>
              <a:buChar char="•"/>
              <a:defRPr/>
            </a:pPr>
            <a:r>
              <a:rPr lang="en-US" sz="1100" dirty="0"/>
              <a:t>Is not reliable;</a:t>
            </a:r>
          </a:p>
          <a:p>
            <a:pPr marL="628650" lvl="1" indent="-171450" algn="just" defTabSz="457161">
              <a:spcAft>
                <a:spcPts val="400"/>
              </a:spcAft>
              <a:buClr>
                <a:srgbClr val="000000"/>
              </a:buClr>
              <a:buFont typeface="Arial" panose="020B0604020202020204" pitchFamily="34" charset="0"/>
              <a:buChar char="•"/>
              <a:defRPr/>
            </a:pPr>
            <a:r>
              <a:rPr lang="en-US" sz="1100" dirty="0"/>
              <a:t>Has materially overstated the economic benefits of TTRL’s Proposal; and </a:t>
            </a:r>
          </a:p>
          <a:p>
            <a:pPr marL="628650" lvl="1" indent="-171450" algn="just" defTabSz="457161">
              <a:spcAft>
                <a:spcPts val="400"/>
              </a:spcAft>
              <a:buClr>
                <a:srgbClr val="000000"/>
              </a:buClr>
              <a:buFont typeface="Arial" panose="020B0604020202020204" pitchFamily="34" charset="0"/>
              <a:buChar char="•"/>
              <a:defRPr/>
            </a:pPr>
            <a:r>
              <a:rPr lang="en-US" sz="1100" dirty="0"/>
              <a:t>Has materially understated the costs of TTRL’s Proposal.</a:t>
            </a:r>
          </a:p>
        </p:txBody>
      </p:sp>
      <p:sp>
        <p:nvSpPr>
          <p:cNvPr id="7" name="Rectangle 6">
            <a:extLst>
              <a:ext uri="{FF2B5EF4-FFF2-40B4-BE49-F238E27FC236}">
                <a16:creationId xmlns:a16="http://schemas.microsoft.com/office/drawing/2014/main" id="{E8FB8C92-C5AF-90C6-9A01-EAB2C4352A26}"/>
              </a:ext>
            </a:extLst>
          </p:cNvPr>
          <p:cNvSpPr/>
          <p:nvPr/>
        </p:nvSpPr>
        <p:spPr>
          <a:xfrm>
            <a:off x="301192" y="951510"/>
            <a:ext cx="9002905" cy="353634"/>
          </a:xfrm>
          <a:prstGeom prst="rect">
            <a:avLst/>
          </a:prstGeom>
          <a:solidFill>
            <a:srgbClr val="557D9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en-GB" sz="2000" b="1" dirty="0">
                <a:ea typeface="Verdana" panose="020B0604030504040204" pitchFamily="34" charset="0"/>
              </a:rPr>
              <a:t>Economic benefits and costs (Evidence of Mr Colegrave)</a:t>
            </a:r>
          </a:p>
        </p:txBody>
      </p:sp>
      <p:grpSp>
        <p:nvGrpSpPr>
          <p:cNvPr id="2" name="Group 1">
            <a:extLst>
              <a:ext uri="{FF2B5EF4-FFF2-40B4-BE49-F238E27FC236}">
                <a16:creationId xmlns:a16="http://schemas.microsoft.com/office/drawing/2014/main" id="{CAD150D2-0D0B-3F01-9FD4-4178AEDB9BBD}"/>
              </a:ext>
            </a:extLst>
          </p:cNvPr>
          <p:cNvGrpSpPr/>
          <p:nvPr/>
        </p:nvGrpSpPr>
        <p:grpSpPr>
          <a:xfrm>
            <a:off x="6223180" y="422430"/>
            <a:ext cx="3080917" cy="353634"/>
            <a:chOff x="6223180" y="422430"/>
            <a:chExt cx="3080917" cy="353634"/>
          </a:xfrm>
        </p:grpSpPr>
        <p:pic>
          <p:nvPicPr>
            <p:cNvPr id="3" name="Picture 2">
              <a:extLst>
                <a:ext uri="{FF2B5EF4-FFF2-40B4-BE49-F238E27FC236}">
                  <a16:creationId xmlns:a16="http://schemas.microsoft.com/office/drawing/2014/main" id="{6368E194-34D1-84D8-AE6B-3B4030E80D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2179" y="445850"/>
              <a:ext cx="822078" cy="306793"/>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295B5D8E-F26F-715C-F0E2-714F757A96B5}"/>
                </a:ext>
              </a:extLst>
            </p:cNvPr>
            <p:cNvPicPr>
              <a:picLocks noChangeAspect="1"/>
            </p:cNvPicPr>
            <p:nvPr/>
          </p:nvPicPr>
          <p:blipFill>
            <a:blip r:embed="rId8"/>
            <a:srcRect b="7437"/>
            <a:stretch/>
          </p:blipFill>
          <p:spPr>
            <a:xfrm>
              <a:off x="6223180" y="422430"/>
              <a:ext cx="1092109" cy="353634"/>
            </a:xfrm>
            <a:prstGeom prst="rect">
              <a:avLst/>
            </a:prstGeom>
          </p:spPr>
        </p:pic>
        <p:pic>
          <p:nvPicPr>
            <p:cNvPr id="6" name="Graphic 5">
              <a:extLst>
                <a:ext uri="{FF2B5EF4-FFF2-40B4-BE49-F238E27FC236}">
                  <a16:creationId xmlns:a16="http://schemas.microsoft.com/office/drawing/2014/main" id="{D46B41C7-C598-AF9C-46B0-54209EFA5B3B}"/>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477497" y="445850"/>
              <a:ext cx="826600" cy="306793"/>
            </a:xfrm>
            <a:prstGeom prst="rect">
              <a:avLst/>
            </a:prstGeom>
          </p:spPr>
        </p:pic>
        <p:cxnSp>
          <p:nvCxnSpPr>
            <p:cNvPr id="8" name="Straight Connector 7">
              <a:extLst>
                <a:ext uri="{FF2B5EF4-FFF2-40B4-BE49-F238E27FC236}">
                  <a16:creationId xmlns:a16="http://schemas.microsoft.com/office/drawing/2014/main" id="{62E26174-4248-8A9A-8EAB-D1D469E97615}"/>
                </a:ext>
              </a:extLst>
            </p:cNvPr>
            <p:cNvCxnSpPr/>
            <p:nvPr/>
          </p:nvCxnSpPr>
          <p:spPr>
            <a:xfrm>
              <a:off x="7379684" y="445850"/>
              <a:ext cx="0" cy="306793"/>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CD7CEF1-9F26-C3B6-A74E-0D808BE07599}"/>
                </a:ext>
              </a:extLst>
            </p:cNvPr>
            <p:cNvCxnSpPr/>
            <p:nvPr/>
          </p:nvCxnSpPr>
          <p:spPr>
            <a:xfrm>
              <a:off x="8387702" y="445850"/>
              <a:ext cx="0" cy="306793"/>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96322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81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4&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4&quot;&gt;&lt;elem m_fUsage=&quot;2.68679511000000070808E+00&quot;&gt;&lt;m_msothmcolidx val=&quot;0&quot;/&gt;&lt;m_rgb r=&quot;1C&quot; g=&quot;93&quot; b=&quot;31&quot;/&gt;&lt;/elem&gt;&lt;elem m_fUsage=&quot;1.53899999999999992362E+00&quot;&gt;&lt;m_msothmcolidx val=&quot;0&quot;/&gt;&lt;m_rgb r=&quot;FF&quot; g=&quot;C0&quot; b=&quot;00&quot;/&gt;&lt;/elem&gt;&lt;elem m_fUsage=&quot;1.00000000000000000000E+00&quot;&gt;&lt;m_msothmcolidx val=&quot;0&quot;/&gt;&lt;m_rgb r=&quot;EC&quot; g=&quot;66&quot; b=&quot;08&quot;/&gt;&lt;/elem&gt;&lt;elem m_fUsage=&quot;9.00000000000000022204E-01&quot;&gt;&lt;m_msothmcolidx val=&quot;0&quot;/&gt;&lt;m_rgb r=&quot;FF&quot; g=&quot;F2&quot; b=&quot;CA&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bCseFQj00.omj_0cspgug"/>
</p:tagLst>
</file>

<file path=ppt/tags/tag1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1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1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1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1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1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1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ags/tag10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10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10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VbCseFQj00.omj_0cspgug"/>
</p:tagLst>
</file>

<file path=ppt/tags/tag1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1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1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1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1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bCseFQj00.omj_0cspgug"/>
</p:tagLst>
</file>

<file path=ppt/tags/tag1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2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2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2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2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2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2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13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3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E2q9dZl97kL.yKvSyIpsq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fWOgVLSlzRzMcqqTMpg4R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fWOgVLSlzRzMcqqTMpg4R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fWOgVLSlzRzMcqqTMpg4R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fWOgVLSlzRzMcqqTMpg4R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fWOgVLSlzRzMcqqTMpg4Rg"/>
</p:tagLst>
</file>

<file path=ppt/tags/tag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bCseFQj00.omj_0cspgug"/>
</p:tagLst>
</file>

<file path=ppt/tags/tag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bCseFQj00.omj_0cspgug"/>
</p:tagLst>
</file>

<file path=ppt/tags/tag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VbCseFQj00.omj_0cspgug"/>
</p:tagLst>
</file>

<file path=ppt/tags/tag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heme/theme1.xml><?xml version="1.0" encoding="utf-8"?>
<a:theme xmlns:a="http://schemas.openxmlformats.org/drawingml/2006/main" name="Copenhagen Infrastructure Partners">
  <a:themeElements>
    <a:clrScheme name="CIP Steerco Template">
      <a:dk1>
        <a:srgbClr val="000000"/>
      </a:dk1>
      <a:lt1>
        <a:srgbClr val="FFFFFF"/>
      </a:lt1>
      <a:dk2>
        <a:srgbClr val="191E3C"/>
      </a:dk2>
      <a:lt2>
        <a:srgbClr val="EDF1F4"/>
      </a:lt2>
      <a:accent1>
        <a:srgbClr val="557D9B"/>
      </a:accent1>
      <a:accent2>
        <a:srgbClr val="9BC3D2"/>
      </a:accent2>
      <a:accent3>
        <a:srgbClr val="183A68"/>
      </a:accent3>
      <a:accent4>
        <a:srgbClr val="CBB883"/>
      </a:accent4>
      <a:accent5>
        <a:srgbClr val="6E9600"/>
      </a:accent5>
      <a:accent6>
        <a:srgbClr val="465C00"/>
      </a:accent6>
      <a:hlink>
        <a:srgbClr val="C37D23"/>
      </a:hlink>
      <a:folHlink>
        <a:srgbClr val="0000FF"/>
      </a:folHlink>
    </a:clrScheme>
    <a:fontScheme name="Copenhagen Infrastructure Partner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
          <a:solidFill>
            <a:srgbClr val="646464"/>
          </a:solidFill>
        </a:ln>
      </a:spPr>
      <a:bodyPr lIns="72000" tIns="72000" rIns="72000" bIns="72000" rtlCol="0" anchor="t"/>
      <a:lstStyle>
        <a:defPPr algn="l">
          <a:spcAft>
            <a:spcPts val="200"/>
          </a:spcAft>
          <a:defRPr sz="1000"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rgbClr val="646464"/>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wrap="square" lIns="0" tIns="0" rIns="0" bIns="0" rtlCol="0" anchor="t">
        <a:spAutoFit/>
      </a:bodyPr>
      <a:lstStyle>
        <a:defPPr marL="0" indent="0" algn="l">
          <a:spcAft>
            <a:spcPts val="200"/>
          </a:spcAft>
          <a:buNone/>
          <a:defRPr sz="1000" dirty="0" err="1" smtClean="0">
            <a:solidFill>
              <a:schemeClr val="tx1"/>
            </a:solidFill>
            <a:sym typeface=""/>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IP Dark Blue++">
      <a:srgbClr val="191E3C"/>
    </a:custClr>
    <a:custClr name="CIP Dark Blue+">
      <a:srgbClr val="232D55"/>
    </a:custClr>
    <a:custClr name="CIP Dark Blue">
      <a:srgbClr val="183A68"/>
    </a:custClr>
    <a:custClr name="CIP Blue">
      <a:srgbClr val="557D9B"/>
    </a:custClr>
    <a:custClr name="CIP Light Blue+">
      <a:srgbClr val="82A0B9"/>
    </a:custClr>
    <a:custClr name="CIP Light Blue">
      <a:srgbClr val="9BC3D2"/>
    </a:custClr>
    <a:custClr name="CIP Faded Blue">
      <a:srgbClr val="CDE1EB"/>
    </a:custClr>
    <a:custClr>
      <a:srgbClr val="FFFFFF"/>
    </a:custClr>
    <a:custClr>
      <a:srgbClr val="FFFFFF"/>
    </a:custClr>
    <a:custClr name="CIP Orange">
      <a:srgbClr val="EC6608"/>
    </a:custClr>
    <a:custClr name="CIP Dark Green++">
      <a:srgbClr val="232D00"/>
    </a:custClr>
    <a:custClr name="CIP Dark Green+">
      <a:srgbClr val="324100"/>
    </a:custClr>
    <a:custClr name="CIP Dark Green">
      <a:srgbClr val="465C00"/>
    </a:custClr>
    <a:custClr name="CIP Medium Green">
      <a:srgbClr val="5A7300"/>
    </a:custClr>
    <a:custClr name="CIP Green">
      <a:srgbClr val="6E9600"/>
    </a:custClr>
    <a:custClr name="CIP Light Green">
      <a:srgbClr val="96B400"/>
    </a:custClr>
    <a:custClr name="CIP Faded Green">
      <a:srgbClr val="B4CD7D"/>
    </a:custClr>
    <a:custClr name="CIP Faded Green">
      <a:srgbClr val="FFFFFF"/>
    </a:custClr>
    <a:custClr name="CIP Faded Green">
      <a:srgbClr val="FFFFFF"/>
    </a:custClr>
    <a:custClr name="CIP Faded Green">
      <a:srgbClr val="FFFFFF"/>
    </a:custClr>
    <a:custClr name="CIP Dark Sand++">
      <a:srgbClr val="645532"/>
    </a:custClr>
    <a:custClr name="CIP Dark Sand+">
      <a:srgbClr val="826E41"/>
    </a:custClr>
    <a:custClr name="CIP Dark Sand">
      <a:srgbClr val="96824B"/>
    </a:custClr>
    <a:custClr name="CIP Medium Sand">
      <a:srgbClr val="B4A064"/>
    </a:custClr>
    <a:custClr name="CIP Sand">
      <a:srgbClr val="CBB883"/>
    </a:custClr>
    <a:custClr name="CIP Light Sand">
      <a:srgbClr val="D7C8A5"/>
    </a:custClr>
    <a:custClr name="CIP Faded Sand">
      <a:srgbClr val="E6DCC8"/>
    </a:custClr>
    <a:custClr name="CIP Faded Sand">
      <a:srgbClr val="FFFFFF"/>
    </a:custClr>
    <a:custClr name="CIP Faded Sand">
      <a:srgbClr val="FFFFFF"/>
    </a:custClr>
    <a:custClr name="CIP Faded Sand">
      <a:srgbClr val="FFFFFF"/>
    </a:custClr>
    <a:custClr name="CIP Dark Grey++">
      <a:srgbClr val="4B4B4B"/>
    </a:custClr>
    <a:custClr name="CIP Dark Grey+">
      <a:srgbClr val="646464"/>
    </a:custClr>
    <a:custClr name="CIP Dark Grey">
      <a:srgbClr val="7D7D7D"/>
    </a:custClr>
    <a:custClr name="CIP Medium Grey">
      <a:srgbClr val="A0A0A0"/>
    </a:custClr>
    <a:custClr name="CIP Grey">
      <a:srgbClr val="D7D7D7"/>
    </a:custClr>
    <a:custClr name="CIP Light Grey">
      <a:srgbClr val="F0F0F0"/>
    </a:custClr>
    <a:custClr name="CIP Faded Grey">
      <a:srgbClr val="F7F7F7"/>
    </a:custClr>
    <a:custClr name="BLANK">
      <a:srgbClr val="FFFFFF"/>
    </a:custClr>
    <a:custClr name="BLANK">
      <a:srgbClr val="FFFFFF"/>
    </a:custClr>
    <a:custClr name="BLANK">
      <a:srgbClr val="FFFFFF"/>
    </a:custClr>
    <a:custClr name="CIP Traffic Green">
      <a:srgbClr val="6E9600"/>
    </a:custClr>
    <a:custClr name="CIP Traffic Yellow">
      <a:srgbClr val="FFC000"/>
    </a:custClr>
    <a:custClr name="CIP Traffic Red">
      <a:srgbClr val="B90000"/>
    </a:custClr>
  </a:custClrLst>
  <a:extLst>
    <a:ext uri="{05A4C25C-085E-4340-85A3-A5531E510DB2}">
      <thm15:themeFamily xmlns:thm15="http://schemas.microsoft.com/office/thememl/2012/main" name="210810_CIP template.potx" id="{5CCCBA55-409C-4001-8864-17410217C833}" vid="{6DA7F4E2-4280-4AB9-91CB-E356B11D072D}"/>
    </a:ext>
  </a:extLst>
</a:theme>
</file>

<file path=ppt/theme/theme2.xml><?xml version="1.0" encoding="utf-8"?>
<a:theme xmlns:a="http://schemas.openxmlformats.org/drawingml/2006/main" name="Office Theme">
  <a:themeElements>
    <a:clrScheme name="170127_CIP">
      <a:dk1>
        <a:srgbClr val="000000"/>
      </a:dk1>
      <a:lt1>
        <a:srgbClr val="FFFFFF"/>
      </a:lt1>
      <a:dk2>
        <a:srgbClr val="191E3C"/>
      </a:dk2>
      <a:lt2>
        <a:srgbClr val="DCDCDC"/>
      </a:lt2>
      <a:accent1>
        <a:srgbClr val="73AACD"/>
      </a:accent1>
      <a:accent2>
        <a:srgbClr val="647D9B"/>
      </a:accent2>
      <a:accent3>
        <a:srgbClr val="1E4673"/>
      </a:accent3>
      <a:accent4>
        <a:srgbClr val="636363"/>
      </a:accent4>
      <a:accent5>
        <a:srgbClr val="BEBEBE"/>
      </a:accent5>
      <a:accent6>
        <a:srgbClr val="191E3C"/>
      </a:accent6>
      <a:hlink>
        <a:srgbClr val="647D9B"/>
      </a:hlink>
      <a:folHlink>
        <a:srgbClr val="191E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IP Red">
      <a:srgbClr val="920000"/>
    </a:custClr>
    <a:custClr name=" ">
      <a:srgbClr val="FFFFFF"/>
    </a:custClr>
    <a:custClr name="Blue INV1">
      <a:srgbClr val="DDEBF7"/>
    </a:custClr>
    <a:custClr name="Blue INV2">
      <a:srgbClr val="BDD7EE"/>
    </a:custClr>
    <a:custClr name="Blue INV3">
      <a:srgbClr val="9BC2E6"/>
    </a:custClr>
    <a:custClr name="Blue INV4">
      <a:srgbClr val="2F75B5"/>
    </a:custClr>
    <a:custClr name=" ">
      <a:srgbClr val="FFFFFF"/>
    </a:custClr>
    <a:custClr name=" ">
      <a:srgbClr val="FFFFFF"/>
    </a:custClr>
    <a:custClr name=" ">
      <a:srgbClr val="FFFFFF"/>
    </a:custClr>
    <a:custClr name=" ">
      <a:srgbClr val="FFFFFF"/>
    </a:custClr>
    <a:custClr name="CIP Yellow">
      <a:srgbClr val="FFC000"/>
    </a:custClr>
    <a:custClr name=" ">
      <a:srgbClr val="FFFFFF"/>
    </a:custClr>
    <a:custClr name="Purple INV5">
      <a:srgbClr val="E7CFF9"/>
    </a:custClr>
    <a:custClr name="Purple INV6">
      <a:srgbClr val="D3A6F4"/>
    </a:custClr>
    <a:custClr name="Purple INV7">
      <a:srgbClr val="C58BF1"/>
    </a:custClr>
    <a:custClr name="Purple INV8">
      <a:srgbClr val="B366EC"/>
    </a:custClr>
    <a:custClr name="Purple INV9">
      <a:srgbClr val="9328E4"/>
    </a:custClr>
    <a:custClr name="Purple INV10">
      <a:srgbClr val="6B15AB"/>
    </a:custClr>
    <a:custClr name=" ">
      <a:srgbClr val="FFFFFF"/>
    </a:custClr>
    <a:custClr name=" ">
      <a:srgbClr val="FFFFFF"/>
    </a:custClr>
    <a:custClr name="CIP Green">
      <a:srgbClr val="6D9500"/>
    </a:custClr>
    <a:custClr name=" ">
      <a:srgbClr val="FFFFFF"/>
    </a:custClr>
    <a:custClr name="Yellow INV11">
      <a:srgbClr val="FFE79B"/>
    </a:custClr>
    <a:custClr name="Yellow INV12">
      <a:srgbClr val="FFC300"/>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Green INV13">
      <a:srgbClr val="67FF00"/>
    </a:custClr>
    <a:custClr name="Green INV14">
      <a:srgbClr val="3D9600"/>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Grey INV15">
      <a:srgbClr val="D9D9D9"/>
    </a:custClr>
    <a:custClr name="Grey INV16">
      <a:srgbClr val="BFBFBF"/>
    </a:custClr>
    <a:custClr name="Grey INV17">
      <a:srgbClr val="A6A6A6"/>
    </a:custClr>
    <a:custClr name="Grey INV18">
      <a:srgbClr val="808080"/>
    </a:custClr>
    <a:custClr name=" ">
      <a:srgbClr val="FFFFFF"/>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170127_CIP">
      <a:dk1>
        <a:srgbClr val="000000"/>
      </a:dk1>
      <a:lt1>
        <a:srgbClr val="FFFFFF"/>
      </a:lt1>
      <a:dk2>
        <a:srgbClr val="191E3C"/>
      </a:dk2>
      <a:lt2>
        <a:srgbClr val="DCDCDC"/>
      </a:lt2>
      <a:accent1>
        <a:srgbClr val="73AACD"/>
      </a:accent1>
      <a:accent2>
        <a:srgbClr val="647D9B"/>
      </a:accent2>
      <a:accent3>
        <a:srgbClr val="1E4673"/>
      </a:accent3>
      <a:accent4>
        <a:srgbClr val="636363"/>
      </a:accent4>
      <a:accent5>
        <a:srgbClr val="BEBEBE"/>
      </a:accent5>
      <a:accent6>
        <a:srgbClr val="191E3C"/>
      </a:accent6>
      <a:hlink>
        <a:srgbClr val="647D9B"/>
      </a:hlink>
      <a:folHlink>
        <a:srgbClr val="191E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IP Red">
      <a:srgbClr val="920000"/>
    </a:custClr>
    <a:custClr name=" ">
      <a:srgbClr val="FFFFFF"/>
    </a:custClr>
    <a:custClr name="Blue INV1">
      <a:srgbClr val="DDEBF7"/>
    </a:custClr>
    <a:custClr name="Blue INV2">
      <a:srgbClr val="BDD7EE"/>
    </a:custClr>
    <a:custClr name="Blue INV3">
      <a:srgbClr val="9BC2E6"/>
    </a:custClr>
    <a:custClr name="Blue INV4">
      <a:srgbClr val="2F75B5"/>
    </a:custClr>
    <a:custClr name=" ">
      <a:srgbClr val="FFFFFF"/>
    </a:custClr>
    <a:custClr name=" ">
      <a:srgbClr val="FFFFFF"/>
    </a:custClr>
    <a:custClr name=" ">
      <a:srgbClr val="FFFFFF"/>
    </a:custClr>
    <a:custClr name=" ">
      <a:srgbClr val="FFFFFF"/>
    </a:custClr>
    <a:custClr name="CIP Yellow">
      <a:srgbClr val="FFC000"/>
    </a:custClr>
    <a:custClr name=" ">
      <a:srgbClr val="FFFFFF"/>
    </a:custClr>
    <a:custClr name="Purple INV5">
      <a:srgbClr val="E7CFF9"/>
    </a:custClr>
    <a:custClr name="Purple INV6">
      <a:srgbClr val="D3A6F4"/>
    </a:custClr>
    <a:custClr name="Purple INV7">
      <a:srgbClr val="C58BF1"/>
    </a:custClr>
    <a:custClr name="Purple INV8">
      <a:srgbClr val="B366EC"/>
    </a:custClr>
    <a:custClr name="Purple INV9">
      <a:srgbClr val="9328E4"/>
    </a:custClr>
    <a:custClr name="Purple INV10">
      <a:srgbClr val="6B15AB"/>
    </a:custClr>
    <a:custClr name=" ">
      <a:srgbClr val="FFFFFF"/>
    </a:custClr>
    <a:custClr name=" ">
      <a:srgbClr val="FFFFFF"/>
    </a:custClr>
    <a:custClr name="CIP Green">
      <a:srgbClr val="6D9500"/>
    </a:custClr>
    <a:custClr name=" ">
      <a:srgbClr val="FFFFFF"/>
    </a:custClr>
    <a:custClr name="Yellow INV11">
      <a:srgbClr val="FFE79B"/>
    </a:custClr>
    <a:custClr name="Yellow INV12">
      <a:srgbClr val="FFC300"/>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Green INV13">
      <a:srgbClr val="67FF00"/>
    </a:custClr>
    <a:custClr name="Green INV14">
      <a:srgbClr val="3D9600"/>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Grey INV15">
      <a:srgbClr val="D9D9D9"/>
    </a:custClr>
    <a:custClr name="Grey INV16">
      <a:srgbClr val="BFBFBF"/>
    </a:custClr>
    <a:custClr name="Grey INV17">
      <a:srgbClr val="A6A6A6"/>
    </a:custClr>
    <a:custClr name="Grey INV18">
      <a:srgbClr val="808080"/>
    </a:custClr>
    <a:custClr name=" ">
      <a:srgbClr val="FFFFFF"/>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astTrack Document" ma:contentTypeID="0x010100E106A414AAFDB04FBE306619CD48353E002F0A2382F357314CA07B1E1FA9C121DE" ma:contentTypeVersion="27" ma:contentTypeDescription="" ma:contentTypeScope="" ma:versionID="21ae3e79b5728783d19ab13fc3532403">
  <xsd:schema xmlns:xsd="http://www.w3.org/2001/XMLSchema" xmlns:xs="http://www.w3.org/2001/XMLSchema" xmlns:p="http://schemas.microsoft.com/office/2006/metadata/properties" xmlns:ns1="http://schemas.microsoft.com/sharepoint/v3" xmlns:ns2="3f9f7acc-4d99-40e6-b6e9-12f826063963" xmlns:ns3="5ae100dd-7238-47d4-864c-a888c323434e" xmlns:ns4="2deeec1d-cb6f-4242-aff8-c2598d059fcc" targetNamespace="http://schemas.microsoft.com/office/2006/metadata/properties" ma:root="true" ma:fieldsID="24980821ddaff97f90051897abad9028" ns1:_="" ns2:_="" ns3:_="" ns4:_="">
    <xsd:import namespace="http://schemas.microsoft.com/sharepoint/v3"/>
    <xsd:import namespace="3f9f7acc-4d99-40e6-b6e9-12f826063963"/>
    <xsd:import namespace="5ae100dd-7238-47d4-864c-a888c323434e"/>
    <xsd:import namespace="2deeec1d-cb6f-4242-aff8-c2598d059fcc"/>
    <xsd:element name="properties">
      <xsd:complexType>
        <xsd:sequence>
          <xsd:element name="documentManagement">
            <xsd:complexType>
              <xsd:all>
                <xsd:element ref="ns2:FastTrackTopic" minOccurs="0"/>
                <xsd:element ref="ns2:FastTrackWebPage" minOccurs="0"/>
                <xsd:element ref="ns2:PRA" minOccurs="0"/>
                <xsd:element ref="ns2:FastTrackAppID" minOccurs="0"/>
                <xsd:element ref="ns2:FastTrackAppTitle" minOccurs="0"/>
                <xsd:element ref="ns2:FastTrackAppType" minOccurs="0"/>
                <xsd:element ref="ns1:Company" minOccurs="0"/>
                <xsd:element ref="ns2:FastTrackActs" minOccurs="0"/>
                <xsd:element ref="ns3:_dlc_DocIdPersistId" minOccurs="0"/>
                <xsd:element ref="ns3:_dlc_DocId" minOccurs="0"/>
                <xsd:element ref="ns3:_dlc_DocIdUrl" minOccurs="0"/>
                <xsd:element ref="ns4:MediaServiceMetadata" minOccurs="0"/>
                <xsd:element ref="ns4:MediaServiceFastMetadata" minOccurs="0"/>
                <xsd:element ref="ns4:MediaServiceSearchProperties" minOccurs="0"/>
                <xsd:element ref="ns4:MediaServiceObjectDetectorVersions" minOccurs="0"/>
                <xsd:element ref="ns4:lcf76f155ced4ddcb4097134ff3c332f" minOccurs="0"/>
                <xsd:element ref="ns3:TaxCatchAll" minOccurs="0"/>
                <xsd:element ref="ns4:MediaServiceDateTaken" minOccurs="0"/>
                <xsd:element ref="ns4:MediaServiceGenerationTime" minOccurs="0"/>
                <xsd:element ref="ns4:MediaServiceEventHashCode" minOccurs="0"/>
                <xsd:element ref="ns4:MediaServiceOCR" minOccurs="0"/>
                <xsd:element ref="ns4:date"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pany" ma:index="8" nillable="true" ma:displayName="Company" ma:internalName="Compan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9f7acc-4d99-40e6-b6e9-12f826063963" elementFormDefault="qualified">
    <xsd:import namespace="http://schemas.microsoft.com/office/2006/documentManagement/types"/>
    <xsd:import namespace="http://schemas.microsoft.com/office/infopath/2007/PartnerControls"/>
    <xsd:element name="FastTrackTopic" ma:index="2" nillable="true" ma:displayName="Fast Track Topic" ma:format="Dropdown" ma:internalName="FastTrackTopic">
      <xsd:simpleType>
        <xsd:restriction base="dms:Choice">
          <xsd:enumeration value="Contract Management"/>
          <xsd:enumeration value="Project Planning"/>
          <xsd:enumeration value="Close Out"/>
          <xsd:enumeration value="Applicant Communication"/>
          <xsd:enumeration value="Redacted Application Documents"/>
          <xsd:enumeration value="Media and General Communications"/>
          <xsd:enumeration value="Local Authority Communication"/>
          <xsd:enumeration value="Application Documents"/>
          <xsd:enumeration value="Complete Assessment"/>
          <xsd:enumeration value="Government Agency Communication"/>
          <xsd:enumeration value="Expert Panel Communication"/>
          <xsd:enumeration value="Media and General Communications"/>
          <xsd:enumeration value="Identification of Parties"/>
          <xsd:enumeration value="Comments from Parties"/>
          <xsd:enumeration value="Process Updates"/>
          <xsd:enumeration value="Invitation for Comment"/>
          <xsd:enumeration value="Local Authority Communication"/>
          <xsd:enumeration value="Government Agency Communication"/>
          <xsd:enumeration value="Expert Panel Communication"/>
          <xsd:enumeration value="Applicant Communication"/>
          <xsd:enumeration value="unsolicited communication"/>
          <xsd:enumeration value="Contractor Payments"/>
          <xsd:enumeration value="Cost Objections"/>
          <xsd:enumeration value="Project Finance"/>
          <xsd:enumeration value="Expert Panel Payments"/>
          <xsd:enumeration value="Applicant Cost Recovery"/>
          <xsd:enumeration value="Other Payments"/>
          <xsd:enumeration value="Internal Communication"/>
          <xsd:enumeration value="Local Authority Communication"/>
          <xsd:enumeration value="Further Information Requests"/>
          <xsd:enumeration value="Draft Application"/>
          <xsd:enumeration value="Applicant Communication"/>
          <xsd:enumeration value="Government Agency Communication"/>
          <xsd:enumeration value="Final Decision"/>
          <xsd:enumeration value="Applicant Communication"/>
          <xsd:enumeration value="Expert Panel Communication"/>
          <xsd:enumeration value="Draft Conditions"/>
          <xsd:enumeration value="Decision Release"/>
          <xsd:enumeration value="Draft Decision"/>
          <xsd:enumeration value="Resource consent, designation and certificate of compliance"/>
          <xsd:enumeration value="Media and General Communications"/>
          <xsd:enumeration value="Communication with Parties"/>
          <xsd:enumeration value="EPA Advice"/>
          <xsd:enumeration value="Local Authority Advice"/>
          <xsd:enumeration value="Decision and Appeal"/>
          <xsd:enumeration value="Reports and Advice"/>
          <xsd:enumeration value="Panel Correspondence"/>
          <xsd:enumeration value="Invited Comments"/>
          <xsd:enumeration value="Redacted Application Documents"/>
          <xsd:enumeration value="Government Agency Communication"/>
          <xsd:enumeration value="Applicant Communication"/>
          <xsd:enumeration value="Communication with Parties"/>
          <xsd:enumeration value="Local Authority Communication"/>
          <xsd:enumeration value="Expert Panel Communication"/>
          <xsd:enumeration value="Applicant Communication"/>
          <xsd:enumeration value="Further Information Requests"/>
          <xsd:enumeration value="Local Authority Communication"/>
          <xsd:enumeration value="Communication with Parties"/>
          <xsd:enumeration value="Government Agency Communication"/>
          <xsd:enumeration value="Expert reports and advice"/>
          <xsd:enumeration value="Local Authority Report and Advice"/>
          <xsd:enumeration value="Expert Panel Communication"/>
          <xsd:enumeration value="Applicant Communication"/>
          <xsd:enumeration value="Expert Panel Communication"/>
          <xsd:enumeration value="Communication with Parties"/>
          <xsd:enumeration value="Media and General Communications"/>
          <xsd:enumeration value="Iwi Authority Communication"/>
          <xsd:enumeration value="Appointments"/>
          <xsd:enumeration value="COI Register"/>
          <xsd:enumeration value="Register of Commissioners"/>
          <xsd:enumeration value="Local Authority Communication"/>
          <xsd:enumeration value="Convener Communication"/>
          <xsd:enumeration value="Government Agency Communication"/>
          <xsd:enumeration value="Pre-Hearing"/>
          <xsd:enumeration value="Media and General Communications"/>
          <xsd:enumeration value="Evidence"/>
          <xsd:enumeration value="Documents Presented at Hearing"/>
          <xsd:enumeration value="Applicant Communication"/>
          <xsd:enumeration value="Contractor Communication"/>
          <xsd:enumeration value="Government Agency Communication"/>
          <xsd:enumeration value="Hearing Operations"/>
          <xsd:enumeration value="Hearing Schedule"/>
          <xsd:enumeration value="Transcript and Recordings and Proceedings"/>
          <xsd:enumeration value="Internal Communication"/>
          <xsd:enumeration value="Communication with Parties"/>
          <xsd:enumeration value="Internal Communication"/>
          <xsd:enumeration value="Appeals"/>
          <xsd:enumeration value="Communication with Parties"/>
          <xsd:enumeration value="Applicant Communication"/>
          <xsd:enumeration value="Local Authority Communication"/>
          <xsd:enumeration value="Media and General Communications"/>
          <xsd:enumeration value="COI Register"/>
          <xsd:enumeration value="Travel and Accommodation"/>
          <xsd:enumeration value="Expert Panel Issued Documents"/>
          <xsd:enumeration value="Government Agency Communication"/>
          <xsd:enumeration value="Meetings"/>
          <xsd:enumeration value="Administration"/>
          <xsd:enumeration value="Applicant"/>
          <xsd:enumeration value="Panel Members"/>
          <xsd:enumeration value="Contractor Communication"/>
          <xsd:enumeration value="Local Authority Communication"/>
          <xsd:enumeration value="Expert Panel Communication"/>
          <xsd:enumeration value="Internal Communication"/>
          <xsd:enumeration value="Applicant Communication"/>
          <xsd:enumeration value="Communication with Parties"/>
          <xsd:enumeration value="Evidence"/>
          <xsd:enumeration value="Hearing Planning"/>
        </xsd:restriction>
      </xsd:simpleType>
    </xsd:element>
    <xsd:element name="FastTrackWebPage" ma:index="3" nillable="true" ma:displayName="Fast Track Web Page" ma:format="Dropdown" ma:internalName="FastTrackWebPage">
      <xsd:simpleType>
        <xsd:restriction base="dms:Choice">
          <xsd:enumeration value="Application"/>
          <xsd:enumeration value="Comments from invited parties"/>
          <xsd:enumeration value="Correspondence to and from the panel"/>
          <xsd:enumeration value="Expert Panel"/>
          <xsd:enumeration value="Draft conditions"/>
          <xsd:enumeration value="Reports and advice"/>
          <xsd:enumeration value="Decision notice"/>
          <xsd:enumeration value="Hearing"/>
          <xsd:enumeration value="Appeal"/>
          <xsd:enumeration value="Appeal - Expert conferencing"/>
          <xsd:enumeration value="Applicant Responses"/>
        </xsd:restriction>
      </xsd:simpleType>
    </xsd:element>
    <xsd:element name="PRA" ma:index="4" nillable="true" ma:displayName="PRA" ma:internalName="PRA">
      <xsd:simpleType>
        <xsd:restriction base="dms:Text">
          <xsd:maxLength value="255"/>
        </xsd:restriction>
      </xsd:simpleType>
    </xsd:element>
    <xsd:element name="FastTrackAppID" ma:index="5" nillable="true" ma:displayName="Unique Project ID" ma:internalName="FastTrackAppID">
      <xsd:simpleType>
        <xsd:restriction base="dms:Text">
          <xsd:maxLength value="255"/>
        </xsd:restriction>
      </xsd:simpleType>
    </xsd:element>
    <xsd:element name="FastTrackAppTitle" ma:index="6" nillable="true" ma:displayName="Project Name/Title" ma:internalName="FastTrackAppTitle">
      <xsd:simpleType>
        <xsd:restriction base="dms:Text">
          <xsd:maxLength value="255"/>
        </xsd:restriction>
      </xsd:simpleType>
    </xsd:element>
    <xsd:element name="FastTrackAppType" ma:index="7" nillable="true" ma:displayName="Application Type" ma:format="Dropdown" ma:internalName="FastTrackAppType">
      <xsd:simpleType>
        <xsd:restriction base="dms:Choice">
          <xsd:enumeration value="Referral"/>
          <xsd:enumeration value="Substantive"/>
        </xsd:restriction>
      </xsd:simpleType>
    </xsd:element>
    <xsd:element name="FastTrackActs" ma:index="9" nillable="true" ma:displayName="Fast Track Acts" ma:internalName="FastTrackActs">
      <xsd:complexType>
        <xsd:complexContent>
          <xsd:extension base="dms:MultiChoice">
            <xsd:sequence>
              <xsd:element name="Value" maxOccurs="unbounded" minOccurs="0" nillable="true">
                <xsd:simpleType>
                  <xsd:restriction base="dms:Choice">
                    <xsd:enumeration value="Resource Management Act 1991"/>
                    <xsd:enumeration value="Resource Management Act 1991 - Notice of Requirement"/>
                    <xsd:enumeration value="Heritage New Zealand Pouhere Taonga Act 2014"/>
                    <xsd:enumeration value="The Wildlife Act 1953"/>
                    <xsd:enumeration value="The Conservation Act 1987"/>
                    <xsd:enumeration value="The Reserves Act 1977"/>
                    <xsd:enumeration value="The Exclusive Economic Zone and Continental Shelf (Environmental Effects) Act 2012"/>
                    <xsd:enumeration value="The Crown Minerals Act 1991"/>
                    <xsd:enumeration value="The Fisheries Act 1996"/>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e100dd-7238-47d4-864c-a888c323434e" elementFormDefault="qualified">
    <xsd:import namespace="http://schemas.microsoft.com/office/2006/documentManagement/types"/>
    <xsd:import namespace="http://schemas.microsoft.com/office/infopath/2007/PartnerControls"/>
    <xsd:element name="_dlc_DocIdPersistId" ma:index="16" nillable="true" ma:displayName="Persist ID" ma:description="Keep ID on add." ma:hidden="true" ma:internalName="_dlc_DocIdPersistId" ma:readOnly="true">
      <xsd:simpleType>
        <xsd:restriction base="dms:Boolean"/>
      </xsd:simple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5" nillable="true" ma:displayName="Taxonomy Catch All Column" ma:hidden="true" ma:list="{6332c9e0-a3cb-41c5-b68a-59db140cf3a4}" ma:internalName="TaxCatchAll" ma:showField="CatchAllData" ma:web="5ae100dd-7238-47d4-864c-a888c32343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deeec1d-cb6f-4242-aff8-c2598d059fcc"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12b3a59-6397-4d15-930a-dc7894fa5f46" ma:termSetId="09814cd3-568e-fe90-9814-8d621ff8fb84" ma:anchorId="fba54fb3-c3e1-fe81-a776-ca4b69148c4d" ma:open="true" ma:isKeyword="false">
      <xsd:complexType>
        <xsd:sequence>
          <xsd:element ref="pc:Terms" minOccurs="0" maxOccurs="1"/>
        </xsd:sequence>
      </xsd:complexType>
    </xsd:element>
    <xsd:element name="MediaServiceDateTaken" ma:index="26" nillable="true" ma:displayName="MediaServiceDateTaken" ma:hidden="true" ma:indexed="true" ma:internalName="MediaServiceDateTaken"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date" ma:index="30" nillable="true" ma:displayName="date" ma:format="DateOnly" ma:internalName="date">
      <xsd:simpleType>
        <xsd:restriction base="dms:DateTime"/>
      </xsd:simpleType>
    </xsd:element>
    <xsd:element name="MediaLengthInSeconds" ma:index="31" nillable="true" ma:displayName="MediaLengthInSeconds" ma:hidden="true" ma:internalName="MediaLengthInSeconds" ma:readOnly="true">
      <xsd:simpleType>
        <xsd:restriction base="dms:Unknown"/>
      </xsd:simpleType>
    </xsd:element>
    <xsd:element name="MediaServiceLocation" ma:index="3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5ae100dd-7238-47d4-864c-a888c323434e" xsi:nil="true"/>
    <lcf76f155ced4ddcb4097134ff3c332f xmlns="2deeec1d-cb6f-4242-aff8-c2598d059fcc">
      <Terms xmlns="http://schemas.microsoft.com/office/infopath/2007/PartnerControls"/>
    </lcf76f155ced4ddcb4097134ff3c332f>
    <Company xmlns="http://schemas.microsoft.com/sharepoint/v3">TRANS-TASMAN RESOURCES LIMITED</Company>
    <FastTrackWebPage xmlns="3f9f7acc-4d99-40e6-b6e9-12f826063963" xsi:nil="true"/>
    <PRA xmlns="3f9f7acc-4d99-40e6-b6e9-12f826063963" xsi:nil="true"/>
    <FastTrackAppType xmlns="3f9f7acc-4d99-40e6-b6e9-12f826063963">Substantive Approval</FastTrackAppType>
    <date xmlns="2deeec1d-cb6f-4242-aff8-c2598d059fcc" xsi:nil="true"/>
    <FastTrackAppID xmlns="3f9f7acc-4d99-40e6-b6e9-12f826063963">FTAA-2504-1048</FastTrackAppID>
    <FastTrackAppTitle xmlns="3f9f7acc-4d99-40e6-b6e9-12f826063963">Taranaki VTM Project</FastTrackAppTitle>
    <FastTrackActs xmlns="3f9f7acc-4d99-40e6-b6e9-12f826063963">
      <Value>The Exclusive Economic Zone and Continental Shelf (Environmental Effects) Act 2012</Value>
    </FastTrackActs>
    <FastTrackTopic xmlns="3f9f7acc-4d99-40e6-b6e9-12f826063963" xsi:nil="true"/>
    <_dlc_DocId xmlns="5ae100dd-7238-47d4-864c-a888c323434e">EPANZ-1167831518-41108</_dlc_DocId>
    <_dlc_DocIdUrl xmlns="5ae100dd-7238-47d4-864c-a888c323434e">
      <Url>https://epaintune.sharepoint.com/sites/EPA/_layouts/15/DocIdRedir.aspx?ID=EPANZ-1167831518-41108</Url>
      <Description>EPANZ-1167831518-41108</Description>
    </_dlc_DocIdUrl>
  </documentManagement>
</p:properties>
</file>

<file path=customXml/itemProps1.xml><?xml version="1.0" encoding="utf-8"?>
<ds:datastoreItem xmlns:ds="http://schemas.openxmlformats.org/officeDocument/2006/customXml" ds:itemID="{59725BEC-8CC0-44CD-9BB0-D7C523C39F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9f7acc-4d99-40e6-b6e9-12f826063963"/>
    <ds:schemaRef ds:uri="5ae100dd-7238-47d4-864c-a888c323434e"/>
    <ds:schemaRef ds:uri="2deeec1d-cb6f-4242-aff8-c2598d059f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957E01-017E-4452-98D5-20A6D9DB9346}">
  <ds:schemaRefs>
    <ds:schemaRef ds:uri="http://schemas.microsoft.com/sharepoint/v3/contenttype/forms"/>
  </ds:schemaRefs>
</ds:datastoreItem>
</file>

<file path=customXml/itemProps3.xml><?xml version="1.0" encoding="utf-8"?>
<ds:datastoreItem xmlns:ds="http://schemas.openxmlformats.org/officeDocument/2006/customXml" ds:itemID="{B4682BB2-8AC1-4AE0-951B-702AF0044A31}">
  <ds:schemaRefs>
    <ds:schemaRef ds:uri="http://schemas.microsoft.com/sharepoint/events"/>
  </ds:schemaRefs>
</ds:datastoreItem>
</file>

<file path=customXml/itemProps4.xml><?xml version="1.0" encoding="utf-8"?>
<ds:datastoreItem xmlns:ds="http://schemas.openxmlformats.org/officeDocument/2006/customXml" ds:itemID="{4EBAE267-F77C-40F9-B4BD-72DDBF8AEE57}">
  <ds:schemaRefs>
    <ds:schemaRef ds:uri="278d61a2-3c87-4fa9-9ee2-a2717dd892c5"/>
    <ds:schemaRef ds:uri="8c940b9b-c8fb-4482-929e-110f1253b6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3e6eb51-573f-4ac7-8560-a34033e7f5d6"/>
    <ds:schemaRef ds:uri="abbe597a-5d44-4246-ad9e-f0f0fc217fbf"/>
    <ds:schemaRef ds:uri="5ae100dd-7238-47d4-864c-a888c323434e"/>
    <ds:schemaRef ds:uri="2deeec1d-cb6f-4242-aff8-c2598d059fcc"/>
    <ds:schemaRef ds:uri="http://schemas.microsoft.com/sharepoint/v3"/>
    <ds:schemaRef ds:uri="3f9f7acc-4d99-40e6-b6e9-12f826063963"/>
  </ds:schemaRefs>
</ds:datastoreItem>
</file>

<file path=docProps/app.xml><?xml version="1.0" encoding="utf-8"?>
<Properties xmlns="http://schemas.openxmlformats.org/officeDocument/2006/extended-properties" xmlns:vt="http://schemas.openxmlformats.org/officeDocument/2006/docPropsVTypes">
  <Template/>
  <TotalTime>3373</TotalTime>
  <Words>1170</Words>
  <Application>Microsoft Office PowerPoint</Application>
  <PresentationFormat>A4 Paper (210x297 mm)</PresentationFormat>
  <Paragraphs>72</Paragraphs>
  <Slides>6</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4" baseType="lpstr">
      <vt:lpstr>Aptos</vt:lpstr>
      <vt:lpstr>Arial</vt:lpstr>
      <vt:lpstr>Calibri</vt:lpstr>
      <vt:lpstr>Symbol</vt:lpstr>
      <vt:lpstr>Times New Roman</vt:lpstr>
      <vt:lpstr>Verdana</vt:lpstr>
      <vt:lpstr>Copenhagen Infrastructure Partners</vt:lpstr>
      <vt:lpstr>think-cell Slide</vt:lpstr>
      <vt:lpstr>Taranaki Offshore Partnership Before the Taranaki VTM Expert Panel</vt:lpstr>
      <vt:lpstr>PowerPoint Presentation</vt:lpstr>
      <vt:lpstr>PowerPoint Presentation</vt:lpstr>
      <vt:lpstr>PowerPoint Presentation</vt:lpstr>
      <vt:lpstr>PowerPoint Presentation</vt:lpstr>
      <vt:lpstr>PowerPoint Presentation</vt:lpstr>
    </vt:vector>
  </TitlesOfParts>
  <Manager/>
  <Company>CIP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Template</dc:subject>
  <dc:creator>Kasper Stöckel</dc:creator>
  <cp:lastModifiedBy>Christina Smits</cp:lastModifiedBy>
  <cp:revision>23</cp:revision>
  <cp:lastPrinted>2021-01-18T01:42:54Z</cp:lastPrinted>
  <dcterms:created xsi:type="dcterms:W3CDTF">2017-02-13T14:57:21Z</dcterms:created>
  <dcterms:modified xsi:type="dcterms:W3CDTF">2025-10-21T01:52:42Z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0x010100E106A414AAFDB04FBE306619CD48353E002F0A2382F357314CA07B1E1FA9C121DE</vt:lpwstr>
  </property>
  <property fmtid="{D5CDD505-2E9C-101B-9397-08002B2CF9AE}" pid="3" name="MediaServiceImageTags">
    <vt:lpwstr/>
  </property>
  <property fmtid="{D5CDD505-2E9C-101B-9397-08002B2CF9AE}" pid="4" name="ndDocumentId">
    <vt:lpwstr>3441-6514-2848</vt:lpwstr>
  </property>
  <property fmtid="{D5CDD505-2E9C-101B-9397-08002B2CF9AE}" pid="5" name="_dlc_DocIdItemGuid">
    <vt:lpwstr>fa00c687-37c8-4c35-b884-4f09788d9484</vt:lpwstr>
  </property>
</Properties>
</file>