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6"/>
  </p:notesMasterIdLst>
  <p:sldIdLst>
    <p:sldId id="292" r:id="rId6"/>
    <p:sldId id="297" r:id="rId7"/>
    <p:sldId id="262" r:id="rId8"/>
    <p:sldId id="286" r:id="rId9"/>
    <p:sldId id="305" r:id="rId10"/>
    <p:sldId id="295" r:id="rId11"/>
    <p:sldId id="259" r:id="rId12"/>
    <p:sldId id="285" r:id="rId13"/>
    <p:sldId id="266" r:id="rId14"/>
    <p:sldId id="270" r:id="rId15"/>
    <p:sldId id="271" r:id="rId16"/>
    <p:sldId id="269" r:id="rId17"/>
    <p:sldId id="264" r:id="rId18"/>
    <p:sldId id="274" r:id="rId19"/>
    <p:sldId id="265" r:id="rId20"/>
    <p:sldId id="303" r:id="rId21"/>
    <p:sldId id="272" r:id="rId22"/>
    <p:sldId id="304" r:id="rId23"/>
    <p:sldId id="302" r:id="rId24"/>
    <p:sldId id="306" r:id="rId25"/>
    <p:sldId id="277" r:id="rId26"/>
    <p:sldId id="278" r:id="rId27"/>
    <p:sldId id="298" r:id="rId28"/>
    <p:sldId id="288" r:id="rId29"/>
    <p:sldId id="282" r:id="rId30"/>
    <p:sldId id="273" r:id="rId31"/>
    <p:sldId id="299" r:id="rId32"/>
    <p:sldId id="307" r:id="rId33"/>
    <p:sldId id="289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33" autoAdjust="0"/>
  </p:normalViewPr>
  <p:slideViewPr>
    <p:cSldViewPr snapToGrid="0">
      <p:cViewPr varScale="1">
        <p:scale>
          <a:sx n="66" d="100"/>
          <a:sy n="66" d="100"/>
        </p:scale>
        <p:origin x="12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0794E-42FD-4A22-8EF6-7E7FDFD62D09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01A6F-3F70-42A1-AA28-D2988EFFDDC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542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338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5900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54294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5796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2203-3D7D-3261-BC6B-B2C83C1A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80AD5F-36DF-3537-D41D-27ABB6586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171F0-05E6-3A9E-22CA-123299C83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48635-FFCA-0B18-A68D-27870C601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01A6F-3F70-42A1-AA28-D2988EFFDDCC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783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3555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627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4ADB1-D714-358D-EB80-7B9828B8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7953D-A44F-811E-F885-99EF20877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3D35C-FAA8-07AD-CC8C-338BC5CDE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74E14-F9FD-02DA-A4B1-88482427B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130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74388-21D3-411B-842A-84C82D45E48B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9724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5168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657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5919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497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A099C-8A1E-4988-BF8F-0965635114D4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3567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0476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495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3475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229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554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906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450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7803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01A6F-3F70-42A1-AA28-D2988EFFDDCC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138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113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618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140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973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6078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373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601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432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619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45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297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5835E-FD60-4FAE-A7D2-EA984E6607A6}" type="datetimeFigureOut">
              <a:rPr lang="en-NZ" smtClean="0"/>
              <a:t>23/10/2025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5BFC-9132-4F96-BCB6-98B40A1F27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321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E123C6-36C5-F3E6-D270-4975CBABE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3" y="45144"/>
            <a:ext cx="3159062" cy="1320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7DB24-A50B-1E55-F7EF-D19B46C6B640}"/>
              </a:ext>
            </a:extLst>
          </p:cNvPr>
          <p:cNvSpPr txBox="1"/>
          <p:nvPr/>
        </p:nvSpPr>
        <p:spPr>
          <a:xfrm>
            <a:off x="3095624" y="83244"/>
            <a:ext cx="6048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i="0" dirty="0">
                <a:solidFill>
                  <a:srgbClr val="0070C0"/>
                </a:solidFill>
                <a:effectLst/>
              </a:rPr>
              <a:t>Vision</a:t>
            </a:r>
            <a:endParaRPr lang="en-US" sz="4000" b="0" i="0" dirty="0">
              <a:solidFill>
                <a:srgbClr val="0070C0"/>
              </a:solidFill>
              <a:effectLst/>
            </a:endParaRPr>
          </a:p>
          <a:p>
            <a:pPr algn="ctr"/>
            <a:r>
              <a:rPr lang="en-US" sz="2400" b="0" i="0" dirty="0">
                <a:solidFill>
                  <a:schemeClr val="tx2"/>
                </a:solidFill>
                <a:effectLst/>
              </a:rPr>
              <a:t>For Taranaki to have healthy marine and coastal ecosystems through science, education, community action and policy advocacy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E3064D-A581-AA28-E0C8-2E5F6B695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16806"/>
          <a:stretch>
            <a:fillRect/>
          </a:stretch>
        </p:blipFill>
        <p:spPr>
          <a:xfrm>
            <a:off x="127064" y="1988584"/>
            <a:ext cx="8940735" cy="48242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81861-6556-2701-E8CB-5DA76092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11" y="0"/>
            <a:ext cx="731134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7FEDB2-A3FF-51E4-D7D6-C3937D8F2840}"/>
              </a:ext>
            </a:extLst>
          </p:cNvPr>
          <p:cNvGrpSpPr/>
          <p:nvPr/>
        </p:nvGrpSpPr>
        <p:grpSpPr>
          <a:xfrm>
            <a:off x="6357847" y="5624599"/>
            <a:ext cx="2187020" cy="1166726"/>
            <a:chOff x="0" y="5691274"/>
            <a:chExt cx="2187020" cy="1166726"/>
          </a:xfrm>
        </p:grpSpPr>
        <p:pic>
          <p:nvPicPr>
            <p:cNvPr id="3" name="Picture 2" descr="Our Logo | Project Reef">
              <a:extLst>
                <a:ext uri="{FF2B5EF4-FFF2-40B4-BE49-F238E27FC236}">
                  <a16:creationId xmlns:a16="http://schemas.microsoft.com/office/drawing/2014/main" id="{8DD7F11D-731F-619B-2993-712E53635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5B8D6A-0F47-DB0F-8883-E5F621E2E1FA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2E5D2E-92A6-B1D5-2E50-D57EB3A05701}"/>
              </a:ext>
            </a:extLst>
          </p:cNvPr>
          <p:cNvSpPr txBox="1"/>
          <p:nvPr/>
        </p:nvSpPr>
        <p:spPr>
          <a:xfrm>
            <a:off x="1053136" y="228758"/>
            <a:ext cx="7247816" cy="968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Habitats also included sponge gardens and soft bryozoan fields </a:t>
            </a:r>
          </a:p>
        </p:txBody>
      </p:sp>
    </p:spTree>
    <p:extLst>
      <p:ext uri="{BB962C8B-B14F-4D97-AF65-F5344CB8AC3E}">
        <p14:creationId xmlns:p14="http://schemas.microsoft.com/office/powerpoint/2010/main" val="212308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FD181-CDA9-4885-FE03-C5E51773A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D6FB9-0C00-CBC5-6973-63571A24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49AE32-4BE2-F6CC-FEEE-32CE21DEF450}"/>
              </a:ext>
            </a:extLst>
          </p:cNvPr>
          <p:cNvGrpSpPr/>
          <p:nvPr/>
        </p:nvGrpSpPr>
        <p:grpSpPr>
          <a:xfrm>
            <a:off x="7134225" y="5624599"/>
            <a:ext cx="2187020" cy="1166726"/>
            <a:chOff x="0" y="5691274"/>
            <a:chExt cx="2187020" cy="1166726"/>
          </a:xfrm>
        </p:grpSpPr>
        <p:pic>
          <p:nvPicPr>
            <p:cNvPr id="4" name="Picture 3" descr="Our Logo | Project Reef">
              <a:extLst>
                <a:ext uri="{FF2B5EF4-FFF2-40B4-BE49-F238E27FC236}">
                  <a16:creationId xmlns:a16="http://schemas.microsoft.com/office/drawing/2014/main" id="{D23680D0-17FC-AA25-B07F-4BB56F7E1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23C7F-C120-D92A-B9FB-56E805647731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04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23D1C-F882-63B5-22B8-6A7AB22BE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BDB71A-C4BC-87E7-2AE1-E9D10F75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r="1247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97967B-9FA2-230E-B670-8961D92B9459}"/>
              </a:ext>
            </a:extLst>
          </p:cNvPr>
          <p:cNvGrpSpPr/>
          <p:nvPr/>
        </p:nvGrpSpPr>
        <p:grpSpPr>
          <a:xfrm>
            <a:off x="7134225" y="5624599"/>
            <a:ext cx="2187020" cy="1166726"/>
            <a:chOff x="0" y="5691274"/>
            <a:chExt cx="2187020" cy="1166726"/>
          </a:xfrm>
        </p:grpSpPr>
        <p:pic>
          <p:nvPicPr>
            <p:cNvPr id="3" name="Picture 2" descr="Our Logo | Project Reef">
              <a:extLst>
                <a:ext uri="{FF2B5EF4-FFF2-40B4-BE49-F238E27FC236}">
                  <a16:creationId xmlns:a16="http://schemas.microsoft.com/office/drawing/2014/main" id="{2DCAA89B-EEC7-C66C-8700-B24C99931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6A4EA2-765A-34C7-A3C3-074EF5A1CC0B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915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7A08-488E-66B0-9968-E620755F7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7EEF5A-12A1-FBC9-6D52-8B37F564AF88}"/>
              </a:ext>
            </a:extLst>
          </p:cNvPr>
          <p:cNvSpPr txBox="1"/>
          <p:nvPr/>
        </p:nvSpPr>
        <p:spPr>
          <a:xfrm>
            <a:off x="358218" y="114300"/>
            <a:ext cx="8427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“The associated fish assemblages are abundant, dominated by blue cod, scarlet wrasse, butterfly perch, leatherjackets and </a:t>
            </a:r>
            <a:r>
              <a:rPr lang="en-US" sz="2400" dirty="0" err="1">
                <a:solidFill>
                  <a:schemeClr val="tx2"/>
                </a:solidFill>
              </a:rPr>
              <a:t>tarakihi</a:t>
            </a:r>
            <a:r>
              <a:rPr lang="en-US" sz="2400" dirty="0">
                <a:solidFill>
                  <a:schemeClr val="tx2"/>
                </a:solidFill>
              </a:rPr>
              <a:t>, with other fisheries species likely to be common (e.g., snapper, trevally, kingfish, and kahawai).”</a:t>
            </a:r>
            <a:endParaRPr lang="en-NZ" sz="2400" dirty="0">
              <a:solidFill>
                <a:schemeClr val="tx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427E2E-CE5F-C162-F3D0-4465D4DA8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12816"/>
          <a:stretch>
            <a:fillRect/>
          </a:stretch>
        </p:blipFill>
        <p:spPr bwMode="auto">
          <a:xfrm>
            <a:off x="0" y="177165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ADAC92-E091-8F01-1DA0-A26D4464F5E0}"/>
              </a:ext>
            </a:extLst>
          </p:cNvPr>
          <p:cNvGrpSpPr/>
          <p:nvPr/>
        </p:nvGrpSpPr>
        <p:grpSpPr>
          <a:xfrm>
            <a:off x="7134225" y="5624599"/>
            <a:ext cx="2187020" cy="1166726"/>
            <a:chOff x="0" y="5691274"/>
            <a:chExt cx="2187020" cy="1166726"/>
          </a:xfrm>
        </p:grpSpPr>
        <p:pic>
          <p:nvPicPr>
            <p:cNvPr id="4" name="Picture 3" descr="Our Logo | Project Reef">
              <a:extLst>
                <a:ext uri="{FF2B5EF4-FFF2-40B4-BE49-F238E27FC236}">
                  <a16:creationId xmlns:a16="http://schemas.microsoft.com/office/drawing/2014/main" id="{7F34E133-E6EE-F91B-A3A2-22DA6CF2C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BFD4BD-CAF8-2DD2-F03F-4A6EC46F57D6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32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3147D-BF15-B465-9C5F-A606E06E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1042EAF-C5BF-B6F3-0721-ADA9F93CB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356D75-7E9C-EBF5-F601-2A19834B5307}"/>
              </a:ext>
            </a:extLst>
          </p:cNvPr>
          <p:cNvSpPr txBox="1"/>
          <p:nvPr/>
        </p:nvSpPr>
        <p:spPr>
          <a:xfrm>
            <a:off x="4295775" y="5782360"/>
            <a:ext cx="5219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 densities juvenile blue cod: important nursery habitat </a:t>
            </a:r>
            <a:endParaRPr lang="en-NZ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CB5EED-50AB-1D94-1E32-C46C3F8D2625}"/>
              </a:ext>
            </a:extLst>
          </p:cNvPr>
          <p:cNvGrpSpPr/>
          <p:nvPr/>
        </p:nvGrpSpPr>
        <p:grpSpPr>
          <a:xfrm>
            <a:off x="0" y="-138026"/>
            <a:ext cx="2187020" cy="1166726"/>
            <a:chOff x="0" y="5691274"/>
            <a:chExt cx="2187020" cy="1166726"/>
          </a:xfrm>
        </p:grpSpPr>
        <p:pic>
          <p:nvPicPr>
            <p:cNvPr id="6" name="Picture 5" descr="Our Logo | Project Reef">
              <a:extLst>
                <a:ext uri="{FF2B5EF4-FFF2-40B4-BE49-F238E27FC236}">
                  <a16:creationId xmlns:a16="http://schemas.microsoft.com/office/drawing/2014/main" id="{9E0DA191-0B62-671B-E9D8-9FB0F1732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1F7113-A34F-1A10-AAD8-356B8309DD37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10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B56B-109F-A4BC-6354-D0AB5C919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252D1C9-A4EC-1940-FD81-029C0FC29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b="26317"/>
          <a:stretch>
            <a:fillRect/>
          </a:stretch>
        </p:blipFill>
        <p:spPr bwMode="auto">
          <a:xfrm>
            <a:off x="304800" y="2536286"/>
            <a:ext cx="8534400" cy="42316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BB35F-08F8-7972-4D57-7836CB37EA53}"/>
              </a:ext>
            </a:extLst>
          </p:cNvPr>
          <p:cNvSpPr txBox="1"/>
          <p:nvPr/>
        </p:nvSpPr>
        <p:spPr>
          <a:xfrm>
            <a:off x="161925" y="260198"/>
            <a:ext cx="89820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“The unusual </a:t>
            </a:r>
            <a:r>
              <a:rPr lang="en-US" sz="2400" b="1" dirty="0">
                <a:solidFill>
                  <a:schemeClr val="tx2"/>
                </a:solidFill>
              </a:rPr>
              <a:t>distance</a:t>
            </a:r>
            <a:r>
              <a:rPr lang="en-US" sz="2400" dirty="0">
                <a:solidFill>
                  <a:schemeClr val="tx2"/>
                </a:solidFill>
              </a:rPr>
              <a:t> of these </a:t>
            </a:r>
            <a:r>
              <a:rPr lang="en-US" sz="2400" b="1" dirty="0">
                <a:solidFill>
                  <a:schemeClr val="tx2"/>
                </a:solidFill>
              </a:rPr>
              <a:t>reef systems </a:t>
            </a:r>
            <a:r>
              <a:rPr lang="en-US" sz="2400" dirty="0">
                <a:solidFill>
                  <a:schemeClr val="tx2"/>
                </a:solidFill>
              </a:rPr>
              <a:t>from </a:t>
            </a:r>
            <a:r>
              <a:rPr lang="en-US" sz="2400" b="1" dirty="0">
                <a:solidFill>
                  <a:schemeClr val="tx2"/>
                </a:solidFill>
              </a:rPr>
              <a:t>shore</a:t>
            </a:r>
            <a:r>
              <a:rPr lang="en-US" sz="2400" dirty="0">
                <a:solidFill>
                  <a:schemeClr val="tx2"/>
                </a:solidFill>
              </a:rPr>
              <a:t>, occurring on a wide shallow continental shelf, makes them relatively </a:t>
            </a:r>
            <a:r>
              <a:rPr lang="en-US" sz="2400" b="1" dirty="0">
                <a:solidFill>
                  <a:schemeClr val="accent1"/>
                </a:solidFill>
              </a:rPr>
              <a:t>unique</a:t>
            </a:r>
            <a:r>
              <a:rPr lang="en-US" sz="2400" dirty="0">
                <a:solidFill>
                  <a:schemeClr val="tx2"/>
                </a:solidFill>
              </a:rPr>
              <a:t> in the New Zealand context……..</a:t>
            </a:r>
          </a:p>
          <a:p>
            <a:r>
              <a:rPr lang="en-US" sz="2400" dirty="0">
                <a:solidFill>
                  <a:schemeClr val="tx2"/>
                </a:solidFill>
              </a:rPr>
              <a:t>They are worthy of </a:t>
            </a:r>
            <a:r>
              <a:rPr lang="en-US" sz="2400" b="1" dirty="0">
                <a:solidFill>
                  <a:schemeClr val="tx2"/>
                </a:solidFill>
              </a:rPr>
              <a:t>careful management </a:t>
            </a:r>
            <a:r>
              <a:rPr lang="en-US" sz="2400" dirty="0">
                <a:solidFill>
                  <a:schemeClr val="tx2"/>
                </a:solidFill>
              </a:rPr>
              <a:t>by the </a:t>
            </a:r>
            <a:r>
              <a:rPr lang="en-US" sz="2400" b="1" dirty="0">
                <a:solidFill>
                  <a:schemeClr val="tx2"/>
                </a:solidFill>
              </a:rPr>
              <a:t>TRC</a:t>
            </a:r>
            <a:r>
              <a:rPr lang="en-US" sz="2400" dirty="0">
                <a:solidFill>
                  <a:schemeClr val="tx2"/>
                </a:solidFill>
              </a:rPr>
              <a:t>, and </a:t>
            </a:r>
            <a:r>
              <a:rPr lang="en-US" sz="2400" b="1" dirty="0">
                <a:solidFill>
                  <a:schemeClr val="accent1"/>
                </a:solidFill>
              </a:rPr>
              <a:t>other governance entities</a:t>
            </a:r>
            <a:r>
              <a:rPr lang="en-US" sz="2400" dirty="0">
                <a:solidFill>
                  <a:schemeClr val="tx2"/>
                </a:solidFill>
              </a:rPr>
              <a:t>.”</a:t>
            </a:r>
            <a:endParaRPr lang="en-NZ" sz="2400" dirty="0">
              <a:solidFill>
                <a:schemeClr val="tx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502A8-70D4-296E-C4BE-062719B8BAD6}"/>
              </a:ext>
            </a:extLst>
          </p:cNvPr>
          <p:cNvGrpSpPr/>
          <p:nvPr/>
        </p:nvGrpSpPr>
        <p:grpSpPr>
          <a:xfrm>
            <a:off x="6652180" y="5691274"/>
            <a:ext cx="2187020" cy="1166726"/>
            <a:chOff x="0" y="5691274"/>
            <a:chExt cx="2187020" cy="1166726"/>
          </a:xfrm>
        </p:grpSpPr>
        <p:pic>
          <p:nvPicPr>
            <p:cNvPr id="4" name="Picture 3" descr="Our Logo | Project Reef">
              <a:extLst>
                <a:ext uri="{FF2B5EF4-FFF2-40B4-BE49-F238E27FC236}">
                  <a16:creationId xmlns:a16="http://schemas.microsoft.com/office/drawing/2014/main" id="{52CA71E9-7D0D-F130-3501-98F283870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97550D-72C5-EF80-D361-F050548CE775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87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F86A5-EDDB-8456-BBF5-A3166C41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CADDD18-751A-B0BF-88C4-E8A3EF6DE84F}"/>
              </a:ext>
            </a:extLst>
          </p:cNvPr>
          <p:cNvSpPr txBox="1"/>
          <p:nvPr/>
        </p:nvSpPr>
        <p:spPr>
          <a:xfrm>
            <a:off x="2942894" y="256494"/>
            <a:ext cx="6052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Kororā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Little blue penguins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Threat status: At Risk - Declining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0602374-ED28-1070-BF75-14ED356A6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26695" r="10393"/>
          <a:stretch>
            <a:fillRect/>
          </a:stretch>
        </p:blipFill>
        <p:spPr bwMode="auto">
          <a:xfrm>
            <a:off x="148914" y="44627"/>
            <a:ext cx="2610131" cy="22984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About us">
            <a:extLst>
              <a:ext uri="{FF2B5EF4-FFF2-40B4-BE49-F238E27FC236}">
                <a16:creationId xmlns:a16="http://schemas.microsoft.com/office/drawing/2014/main" id="{22E69E24-D8D3-A2B2-5D53-E951D345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79" y="1322750"/>
            <a:ext cx="1995051" cy="71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ngatimutunga.iwi.nz/wp-content/uploads/revslider/home/LOGOS-HORIZONTAL-01-650.png">
            <a:extLst>
              <a:ext uri="{FF2B5EF4-FFF2-40B4-BE49-F238E27FC236}">
                <a16:creationId xmlns:a16="http://schemas.microsoft.com/office/drawing/2014/main" id="{0211DB64-6B11-7FC1-0920-95ADBF96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15" y="1425423"/>
            <a:ext cx="2818915" cy="6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C4110-B399-0D20-BCED-B63671808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312" y="2092008"/>
            <a:ext cx="2782203" cy="702950"/>
          </a:xfrm>
          <a:prstGeom prst="rect">
            <a:avLst/>
          </a:prstGeom>
        </p:spPr>
      </p:pic>
      <p:pic>
        <p:nvPicPr>
          <p:cNvPr id="21" name="Picture 20" descr="A penguin with its baby&#10;&#10;AI-generated content may be incorrect.">
            <a:extLst>
              <a:ext uri="{FF2B5EF4-FFF2-40B4-BE49-F238E27FC236}">
                <a16:creationId xmlns:a16="http://schemas.microsoft.com/office/drawing/2014/main" id="{0D1D6FA1-C5F4-831D-E3AB-4B809ACF5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r="8561" b="18246"/>
          <a:stretch>
            <a:fillRect/>
          </a:stretch>
        </p:blipFill>
        <p:spPr>
          <a:xfrm>
            <a:off x="2794250" y="2539748"/>
            <a:ext cx="3166742" cy="2321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A39AA-09AC-8981-F301-7FAE04D42F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115" t="2088" r="22618"/>
          <a:stretch>
            <a:fillRect/>
          </a:stretch>
        </p:blipFill>
        <p:spPr>
          <a:xfrm>
            <a:off x="5944673" y="3115432"/>
            <a:ext cx="3187479" cy="2879317"/>
          </a:xfrm>
          <a:prstGeom prst="rect">
            <a:avLst/>
          </a:prstGeom>
        </p:spPr>
      </p:pic>
      <p:pic>
        <p:nvPicPr>
          <p:cNvPr id="26" name="Picture 25" descr="A group of baby penguins lying on the ground&#10;&#10;AI-generated content may be incorrect.">
            <a:extLst>
              <a:ext uri="{FF2B5EF4-FFF2-40B4-BE49-F238E27FC236}">
                <a16:creationId xmlns:a16="http://schemas.microsoft.com/office/drawing/2014/main" id="{6F3F057D-59FA-AAB1-2FF6-1A4423037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5"/>
          <a:stretch>
            <a:fillRect/>
          </a:stretch>
        </p:blipFill>
        <p:spPr>
          <a:xfrm>
            <a:off x="2794250" y="4830931"/>
            <a:ext cx="3187479" cy="1885360"/>
          </a:xfrm>
          <a:prstGeom prst="rect">
            <a:avLst/>
          </a:prstGeom>
        </p:spPr>
      </p:pic>
      <p:pic>
        <p:nvPicPr>
          <p:cNvPr id="10" name="Picture 9" descr="A bird in the grass&#10;&#10;AI-generated content may be incorrect.">
            <a:extLst>
              <a:ext uri="{FF2B5EF4-FFF2-40B4-BE49-F238E27FC236}">
                <a16:creationId xmlns:a16="http://schemas.microsoft.com/office/drawing/2014/main" id="{31C0E5E4-728D-EB98-35EF-D404D3CB5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45797"/>
          <a:stretch>
            <a:fillRect/>
          </a:stretch>
        </p:blipFill>
        <p:spPr>
          <a:xfrm>
            <a:off x="23580" y="2918724"/>
            <a:ext cx="2770670" cy="32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3"/>
    </mc:Choice>
    <mc:Fallback xmlns="">
      <p:transition spd="slow" advTm="3546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C8A02-6D21-2889-6276-5FA910993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85DBF-3988-79C8-8442-39A59D48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33"/>
          <a:stretch>
            <a:fillRect/>
          </a:stretch>
        </p:blipFill>
        <p:spPr>
          <a:xfrm>
            <a:off x="200253" y="1960775"/>
            <a:ext cx="7311141" cy="489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332238-6FB0-505C-88C0-14385E8718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523"/>
          <a:stretch>
            <a:fillRect/>
          </a:stretch>
        </p:blipFill>
        <p:spPr>
          <a:xfrm>
            <a:off x="405353" y="265693"/>
            <a:ext cx="7663992" cy="1994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63EA9-557F-D88F-A1AD-BCD2C89585A8}"/>
              </a:ext>
            </a:extLst>
          </p:cNvPr>
          <p:cNvSpPr/>
          <p:nvPr/>
        </p:nvSpPr>
        <p:spPr>
          <a:xfrm>
            <a:off x="5844347" y="2572497"/>
            <a:ext cx="280945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GPS trackers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Motuara Island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Spring 2015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11 of 14 penguins tracked: swam to South Taranaki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They are visual feeders and need clear water</a:t>
            </a:r>
          </a:p>
        </p:txBody>
      </p:sp>
    </p:spTree>
    <p:extLst>
      <p:ext uri="{BB962C8B-B14F-4D97-AF65-F5344CB8AC3E}">
        <p14:creationId xmlns:p14="http://schemas.microsoft.com/office/powerpoint/2010/main" val="1942680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5AF11-13E3-8AC2-EBEC-1D30FA086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B11DB-B8E8-283C-2C79-B8FE3E6E9E84}"/>
              </a:ext>
            </a:extLst>
          </p:cNvPr>
          <p:cNvSpPr txBox="1"/>
          <p:nvPr/>
        </p:nvSpPr>
        <p:spPr>
          <a:xfrm>
            <a:off x="692869" y="4587293"/>
            <a:ext cx="813533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“Less likely</a:t>
            </a:r>
            <a:r>
              <a:rPr lang="en-US" sz="2800" dirty="0">
                <a:solidFill>
                  <a:schemeClr val="tx2"/>
                </a:solidFill>
              </a:rPr>
              <a:t> to </a:t>
            </a:r>
            <a:r>
              <a:rPr lang="en-US" sz="2800" b="1" dirty="0">
                <a:solidFill>
                  <a:schemeClr val="tx2"/>
                </a:solidFill>
              </a:rPr>
              <a:t>extend offshore </a:t>
            </a:r>
            <a:r>
              <a:rPr lang="en-US" sz="2800" dirty="0">
                <a:solidFill>
                  <a:schemeClr val="tx2"/>
                </a:solidFill>
              </a:rPr>
              <a:t>are little </a:t>
            </a:r>
            <a:r>
              <a:rPr lang="en-US" sz="2800" b="1" dirty="0">
                <a:solidFill>
                  <a:schemeClr val="tx2"/>
                </a:solidFill>
              </a:rPr>
              <a:t>blue penguins</a:t>
            </a:r>
            <a:r>
              <a:rPr lang="en-US" sz="2800" dirty="0">
                <a:solidFill>
                  <a:schemeClr val="tx2"/>
                </a:solidFill>
              </a:rPr>
              <a:t>, which feed inshore because </a:t>
            </a:r>
            <a:r>
              <a:rPr lang="en-US" sz="2800" b="1" dirty="0">
                <a:solidFill>
                  <a:schemeClr val="tx2"/>
                </a:solidFill>
              </a:rPr>
              <a:t>most</a:t>
            </a:r>
            <a:r>
              <a:rPr lang="en-US" sz="2800" dirty="0">
                <a:solidFill>
                  <a:schemeClr val="tx2"/>
                </a:solidFill>
              </a:rPr>
              <a:t> of their </a:t>
            </a:r>
            <a:r>
              <a:rPr lang="en-US" sz="2800" b="1" dirty="0">
                <a:solidFill>
                  <a:schemeClr val="tx2"/>
                </a:solidFill>
              </a:rPr>
              <a:t>dives</a:t>
            </a:r>
            <a:r>
              <a:rPr lang="en-US" sz="2800" dirty="0">
                <a:solidFill>
                  <a:schemeClr val="tx2"/>
                </a:solidFill>
              </a:rPr>
              <a:t> are </a:t>
            </a:r>
            <a:r>
              <a:rPr lang="en-US" sz="2800" b="1" dirty="0">
                <a:solidFill>
                  <a:schemeClr val="tx2"/>
                </a:solidFill>
              </a:rPr>
              <a:t>only 2m in depth </a:t>
            </a:r>
            <a:r>
              <a:rPr lang="en-US" sz="2800" dirty="0">
                <a:solidFill>
                  <a:schemeClr val="tx2"/>
                </a:solidFill>
              </a:rPr>
              <a:t>and further out to sea they could suffer predation from marine mammals and sharks.” </a:t>
            </a:r>
            <a:endParaRPr lang="en-NZ" sz="2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87033-118D-7EB8-4335-0986F692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422" y="2534425"/>
            <a:ext cx="2476846" cy="161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E7EBF-E904-06F8-9C8B-86806DBF7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89" y="2534425"/>
            <a:ext cx="2762636" cy="1771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6D6F2-2FB0-D0AC-3B72-4013D8D04061}"/>
              </a:ext>
            </a:extLst>
          </p:cNvPr>
          <p:cNvSpPr txBox="1"/>
          <p:nvPr/>
        </p:nvSpPr>
        <p:spPr>
          <a:xfrm>
            <a:off x="3002251" y="724221"/>
            <a:ext cx="6052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 err="1">
                <a:solidFill>
                  <a:srgbClr val="0070C0"/>
                </a:solidFill>
              </a:rPr>
              <a:t>Kororā</a:t>
            </a:r>
            <a:r>
              <a:rPr lang="en-NZ" sz="3600" b="1" dirty="0">
                <a:solidFill>
                  <a:srgbClr val="0070C0"/>
                </a:solidFill>
              </a:rPr>
              <a:t> – Little blue penguins</a:t>
            </a:r>
          </a:p>
          <a:p>
            <a:r>
              <a:rPr lang="en-NZ" sz="2800" dirty="0">
                <a:solidFill>
                  <a:schemeClr val="tx2"/>
                </a:solidFill>
              </a:rPr>
              <a:t>Threat status: At Risk - Declining</a:t>
            </a:r>
          </a:p>
          <a:p>
            <a:endParaRPr lang="en-NZ" sz="3600" b="1" dirty="0">
              <a:solidFill>
                <a:srgbClr val="0070C0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D23701D-1997-8EB7-8BFA-9E7507F8D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26695" r="10393"/>
          <a:stretch>
            <a:fillRect/>
          </a:stretch>
        </p:blipFill>
        <p:spPr bwMode="auto">
          <a:xfrm>
            <a:off x="235486" y="236012"/>
            <a:ext cx="2610131" cy="229841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08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1A24-83D7-6835-BBFD-CDD70EC08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4F5C81-A4B5-AE43-D26E-6ADA8430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44" r="26314" b="2532"/>
          <a:stretch>
            <a:fillRect/>
          </a:stretch>
        </p:blipFill>
        <p:spPr>
          <a:xfrm>
            <a:off x="881197" y="223935"/>
            <a:ext cx="7423048" cy="646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5"/>
    </mc:Choice>
    <mc:Fallback xmlns="">
      <p:transition spd="slow" advTm="66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AF315D-87C8-D719-894E-F107DCEC3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667" y="180975"/>
            <a:ext cx="3873432" cy="1618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4D44C-E85A-BE57-5302-3D611337E936}"/>
              </a:ext>
            </a:extLst>
          </p:cNvPr>
          <p:cNvSpPr txBox="1"/>
          <p:nvPr/>
        </p:nvSpPr>
        <p:spPr>
          <a:xfrm>
            <a:off x="471487" y="2963006"/>
            <a:ext cx="82010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We’re concerned about effects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Direct extraction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Sediment plume: Reduced light penetration and smothering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1"/>
                </a:solidFill>
              </a:rPr>
              <a:t>Over the large area affected by the sediment plume it becomes problematic to: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Identify sensitive habitats and threatened species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Adequately assess cumulative effects and the wider ecological consequences within marine food webs</a:t>
            </a:r>
            <a:endParaRPr lang="en-NZ" sz="24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067D4-1BCC-4046-B6F2-DDCD11EBD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1702009"/>
            <a:ext cx="1779520" cy="1163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9FA64-D1E2-AC0E-9E18-FDCC912363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834"/>
          <a:stretch>
            <a:fillRect/>
          </a:stretch>
        </p:blipFill>
        <p:spPr>
          <a:xfrm>
            <a:off x="1956384" y="1702009"/>
            <a:ext cx="2762636" cy="12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EF37C-6AA2-8EB1-5C02-B8B1C77C5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1306" r="3553" b="18269"/>
          <a:stretch>
            <a:fillRect/>
          </a:stretch>
        </p:blipFill>
        <p:spPr>
          <a:xfrm>
            <a:off x="0" y="465826"/>
            <a:ext cx="9164167" cy="5667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C91E40-C619-CEB0-9F5F-8CB6C0A4DF09}"/>
              </a:ext>
            </a:extLst>
          </p:cNvPr>
          <p:cNvSpPr txBox="1"/>
          <p:nvPr/>
        </p:nvSpPr>
        <p:spPr>
          <a:xfrm>
            <a:off x="7529513" y="3429001"/>
            <a:ext cx="1482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500" dirty="0">
                <a:solidFill>
                  <a:schemeClr val="bg1"/>
                </a:solidFill>
                <a:latin typeface="Calibri" panose="020B0604020202020204" pitchFamily="34" charset="0"/>
                <a:ea typeface="Calibri" panose="020B0604020202020204" pitchFamily="34" charset="0"/>
                <a:cs typeface="Calibri" panose="020B0604020202020204" pitchFamily="34" charset="0"/>
              </a:rPr>
              <a:t>Please report footprints of any   kororā  in South Taranaki</a:t>
            </a:r>
          </a:p>
        </p:txBody>
      </p:sp>
    </p:spTree>
    <p:extLst>
      <p:ext uri="{BB962C8B-B14F-4D97-AF65-F5344CB8AC3E}">
        <p14:creationId xmlns:p14="http://schemas.microsoft.com/office/powerpoint/2010/main" val="340379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59F084-23F2-ACB7-FE98-F3952F4A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1" r="-13"/>
          <a:stretch/>
        </p:blipFill>
        <p:spPr>
          <a:xfrm>
            <a:off x="9428" y="0"/>
            <a:ext cx="9219414" cy="6858000"/>
          </a:xfrm>
          <a:prstGeom prst="rect">
            <a:avLst/>
          </a:prstGeom>
        </p:spPr>
      </p:pic>
      <p:pic>
        <p:nvPicPr>
          <p:cNvPr id="6" name="Picture 6" descr="About us">
            <a:extLst>
              <a:ext uri="{FF2B5EF4-FFF2-40B4-BE49-F238E27FC236}">
                <a16:creationId xmlns:a16="http://schemas.microsoft.com/office/drawing/2014/main" id="{385A82EC-5778-96A5-BA2F-7236F318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1" y="552559"/>
            <a:ext cx="2077911" cy="7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C090F65-BAFB-BC4C-A068-83D6793C3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5" y="91614"/>
            <a:ext cx="9073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https://www.penguintracking.org/little-penguin/nga-motu/</a:t>
            </a:r>
          </a:p>
        </p:txBody>
      </p:sp>
      <p:pic>
        <p:nvPicPr>
          <p:cNvPr id="8" name="Picture 7" descr="https://ngatimutunga.iwi.nz/wp-content/uploads/revslider/home/LOGOS-HORIZONTAL-01-650.png">
            <a:extLst>
              <a:ext uri="{FF2B5EF4-FFF2-40B4-BE49-F238E27FC236}">
                <a16:creationId xmlns:a16="http://schemas.microsoft.com/office/drawing/2014/main" id="{70C3C3D1-3F4B-D53D-C20E-12E929CC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1" y="1498493"/>
            <a:ext cx="2077911" cy="4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9861E4-44F5-1CCF-AA86-2BB27B47421C}"/>
              </a:ext>
            </a:extLst>
          </p:cNvPr>
          <p:cNvSpPr txBox="1"/>
          <p:nvPr/>
        </p:nvSpPr>
        <p:spPr>
          <a:xfrm>
            <a:off x="4572000" y="5841978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>
                <a:solidFill>
                  <a:schemeClr val="bg1"/>
                </a:solidFill>
              </a:rPr>
              <a:t>2024 foraging tracks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F5483-CB1D-0284-87A9-783876C10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41" y="2150032"/>
            <a:ext cx="2077912" cy="5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0197-6249-A430-E5A0-7099C9637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B664FA-A0AC-4D8C-B44C-45D637D3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77" y="948458"/>
            <a:ext cx="9144000" cy="529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08226-573A-B57B-F445-3DF2E69B9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119" y="2636161"/>
            <a:ext cx="1720904" cy="1350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92217-2404-C588-2537-16F79B14EB2A}"/>
              </a:ext>
            </a:extLst>
          </p:cNvPr>
          <p:cNvSpPr txBox="1"/>
          <p:nvPr/>
        </p:nvSpPr>
        <p:spPr>
          <a:xfrm>
            <a:off x="358219" y="183879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>
                <a:solidFill>
                  <a:schemeClr val="tx2"/>
                </a:solidFill>
              </a:rPr>
              <a:t>Bird 40087: 14-17</a:t>
            </a:r>
            <a:r>
              <a:rPr lang="en-NZ" sz="2800" b="1" baseline="30000" dirty="0">
                <a:solidFill>
                  <a:schemeClr val="tx2"/>
                </a:solidFill>
              </a:rPr>
              <a:t>th</a:t>
            </a:r>
            <a:r>
              <a:rPr lang="en-NZ" sz="2800" b="1" dirty="0">
                <a:solidFill>
                  <a:schemeClr val="tx2"/>
                </a:solidFill>
              </a:rPr>
              <a:t> Aug 2024</a:t>
            </a:r>
          </a:p>
          <a:p>
            <a:endParaRPr lang="en-NZ" sz="28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46C71-308B-C2E2-B0EC-4DBC47201E02}"/>
              </a:ext>
            </a:extLst>
          </p:cNvPr>
          <p:cNvSpPr txBox="1"/>
          <p:nvPr/>
        </p:nvSpPr>
        <p:spPr>
          <a:xfrm>
            <a:off x="3649776" y="4709213"/>
            <a:ext cx="3615179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Distance: 112.5km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Average depth: 10.6m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Max depth: 23.4m</a:t>
            </a:r>
          </a:p>
        </p:txBody>
      </p:sp>
    </p:spTree>
    <p:extLst>
      <p:ext uri="{BB962C8B-B14F-4D97-AF65-F5344CB8AC3E}">
        <p14:creationId xmlns:p14="http://schemas.microsoft.com/office/powerpoint/2010/main" val="1729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6"/>
    </mc:Choice>
    <mc:Fallback xmlns="">
      <p:transition spd="slow" advTm="311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DB19-6992-A4FF-F1BB-A6543C30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3969A-AE85-5EFA-E101-AA1F242BE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7950" y="134876"/>
            <a:ext cx="4378258" cy="18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27EFD-D755-79F9-8581-FA3C4DAC13D3}"/>
              </a:ext>
            </a:extLst>
          </p:cNvPr>
          <p:cNvSpPr txBox="1"/>
          <p:nvPr/>
        </p:nvSpPr>
        <p:spPr>
          <a:xfrm>
            <a:off x="471487" y="2191613"/>
            <a:ext cx="85582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Since 2021 using GPS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63 complete foraging trips recorded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Only 3 of these had average dive depths of 2m or 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Median max dive depth per trip: </a:t>
            </a:r>
            <a:r>
              <a:rPr lang="en-US" sz="2400" b="1" dirty="0">
                <a:solidFill>
                  <a:schemeClr val="tx2"/>
                </a:solidFill>
              </a:rPr>
              <a:t>18.2 m </a:t>
            </a:r>
            <a:r>
              <a:rPr lang="en-US" sz="2400" dirty="0">
                <a:solidFill>
                  <a:schemeClr val="tx2"/>
                </a:solidFill>
              </a:rPr>
              <a:t>(10.4 – 58.2 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2034E-FAFA-860E-CD89-09DADB349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26695" r="10393"/>
          <a:stretch>
            <a:fillRect/>
          </a:stretch>
        </p:blipFill>
        <p:spPr bwMode="auto">
          <a:xfrm>
            <a:off x="235486" y="236013"/>
            <a:ext cx="1812389" cy="1595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E9E5C9-F9F3-3CCF-DECB-EFAB12F2AA32}"/>
              </a:ext>
            </a:extLst>
          </p:cNvPr>
          <p:cNvSpPr txBox="1"/>
          <p:nvPr/>
        </p:nvSpPr>
        <p:spPr>
          <a:xfrm>
            <a:off x="471487" y="4315688"/>
            <a:ext cx="85582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Predation: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Opposite to TTR -  predation risk is actually highest close to shore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accent1"/>
                </a:solidFill>
              </a:rPr>
              <a:t>TTR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Undertaken no on-land or at sea penguin monitoring</a:t>
            </a:r>
          </a:p>
        </p:txBody>
      </p:sp>
    </p:spTree>
    <p:extLst>
      <p:ext uri="{BB962C8B-B14F-4D97-AF65-F5344CB8AC3E}">
        <p14:creationId xmlns:p14="http://schemas.microsoft.com/office/powerpoint/2010/main" val="3461833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0AE8-57E3-85BC-92EC-D47CF983C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13F4B-C045-7A4C-EA93-CAE2F6455740}"/>
              </a:ext>
            </a:extLst>
          </p:cNvPr>
          <p:cNvSpPr txBox="1"/>
          <p:nvPr/>
        </p:nvSpPr>
        <p:spPr>
          <a:xfrm>
            <a:off x="546172" y="5086544"/>
            <a:ext cx="813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“</a:t>
            </a:r>
            <a:r>
              <a:rPr lang="en-US" sz="2800" dirty="0">
                <a:solidFill>
                  <a:schemeClr val="tx2"/>
                </a:solidFill>
              </a:rPr>
              <a:t>Killer whales are rare visitors to the STB.” </a:t>
            </a:r>
            <a:endParaRPr lang="en-NZ" sz="28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4EEF9-7436-6192-D273-1A7831014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422" y="2534425"/>
            <a:ext cx="2476846" cy="161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10548-793F-58AF-B2E3-13FBBF6E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89" y="2534425"/>
            <a:ext cx="2762636" cy="1771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EE544-E2F4-7DDC-BA5C-38819A77A5E3}"/>
              </a:ext>
            </a:extLst>
          </p:cNvPr>
          <p:cNvSpPr txBox="1"/>
          <p:nvPr/>
        </p:nvSpPr>
        <p:spPr>
          <a:xfrm>
            <a:off x="3002251" y="724221"/>
            <a:ext cx="6052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>
                <a:solidFill>
                  <a:srgbClr val="0070C0"/>
                </a:solidFill>
              </a:rPr>
              <a:t>Orca</a:t>
            </a:r>
          </a:p>
          <a:p>
            <a:r>
              <a:rPr lang="en-NZ" sz="2800" dirty="0">
                <a:solidFill>
                  <a:schemeClr val="tx2"/>
                </a:solidFill>
              </a:rPr>
              <a:t>Threat status: Nationally critical</a:t>
            </a:r>
          </a:p>
          <a:p>
            <a:endParaRPr lang="en-NZ" sz="3600" b="1" dirty="0">
              <a:solidFill>
                <a:srgbClr val="0070C0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B4B47CD-A097-F2E4-2ADA-D5C4EEEFF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8" t="1577" r="28610" b="37881"/>
          <a:stretch>
            <a:fillRect/>
          </a:stretch>
        </p:blipFill>
        <p:spPr bwMode="auto">
          <a:xfrm>
            <a:off x="546172" y="336152"/>
            <a:ext cx="2225309" cy="2057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7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520" y="19713"/>
            <a:ext cx="2902227" cy="1213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127" y="467651"/>
            <a:ext cx="6440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Orca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816" y="1374155"/>
            <a:ext cx="8913931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TTR 2016 application Taranaki: </a:t>
            </a:r>
            <a:r>
              <a:rPr lang="en-NZ" sz="2400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 orca sightings over </a:t>
            </a:r>
            <a:r>
              <a:rPr lang="en-NZ" sz="2400" b="1" dirty="0">
                <a:solidFill>
                  <a:schemeClr val="accent1">
                    <a:lumMod val="50000"/>
                  </a:schemeClr>
                </a:solidFill>
              </a:rPr>
              <a:t>25 years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Project Hotspot Taranaki: </a:t>
            </a:r>
            <a:r>
              <a:rPr lang="en-NZ" sz="2400" b="1" dirty="0">
                <a:solidFill>
                  <a:schemeClr val="accent1">
                    <a:lumMod val="50000"/>
                  </a:schemeClr>
                </a:solidFill>
              </a:rPr>
              <a:t>84</a:t>
            </a: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 orca sightings </a:t>
            </a:r>
            <a:r>
              <a:rPr lang="en-NZ" sz="2400" b="1" dirty="0">
                <a:solidFill>
                  <a:schemeClr val="accent1">
                    <a:lumMod val="50000"/>
                  </a:schemeClr>
                </a:solidFill>
              </a:rPr>
              <a:t>1 year</a:t>
            </a: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, 29 different days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TTR 2025 application: Updated: </a:t>
            </a:r>
            <a:r>
              <a:rPr lang="en-NZ" sz="2400" b="1" dirty="0">
                <a:solidFill>
                  <a:schemeClr val="accent1">
                    <a:lumMod val="50000"/>
                  </a:schemeClr>
                </a:solidFill>
              </a:rPr>
              <a:t>241</a:t>
            </a: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 orca records South Taranaki Bight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3" y="3144211"/>
            <a:ext cx="3908612" cy="366927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68" y="3144211"/>
            <a:ext cx="4950631" cy="3723635"/>
          </a:xfrm>
          <a:prstGeom prst="rect">
            <a:avLst/>
          </a:prstGeom>
        </p:spPr>
      </p:pic>
      <p:pic>
        <p:nvPicPr>
          <p:cNvPr id="12292" name="Picture 4" descr="Project Hotspot">
            <a:extLst>
              <a:ext uri="{FF2B5EF4-FFF2-40B4-BE49-F238E27FC236}">
                <a16:creationId xmlns:a16="http://schemas.microsoft.com/office/drawing/2014/main" id="{14338AD4-383D-47A2-D0FD-805CDF67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1" y="5386065"/>
            <a:ext cx="1427425" cy="14274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09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7BF23-80AD-C823-C445-D579FA21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0F17B-42CB-1A71-0EA6-C7855396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6" y="2300140"/>
            <a:ext cx="6371813" cy="4081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A579F-7866-9957-BFA3-7CFAD093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99" y="140340"/>
            <a:ext cx="2476846" cy="1619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93253-3CA0-A4BD-17DF-D8F35176F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845" y="213896"/>
            <a:ext cx="2762636" cy="177189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D822F0-2EC9-D1AF-9794-2B18BB846CD7}"/>
              </a:ext>
            </a:extLst>
          </p:cNvPr>
          <p:cNvSpPr/>
          <p:nvPr/>
        </p:nvSpPr>
        <p:spPr>
          <a:xfrm>
            <a:off x="199701" y="5392134"/>
            <a:ext cx="5314937" cy="5279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CEEA3-1C6E-FEDE-18F3-39316A714734}"/>
              </a:ext>
            </a:extLst>
          </p:cNvPr>
          <p:cNvSpPr/>
          <p:nvPr/>
        </p:nvSpPr>
        <p:spPr>
          <a:xfrm>
            <a:off x="6268555" y="3560653"/>
            <a:ext cx="280945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TTR: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“</a:t>
            </a:r>
            <a:r>
              <a:rPr lang="en-US" sz="2400" dirty="0"/>
              <a:t>Killer whales are rare visitors to the STB</a:t>
            </a:r>
            <a:r>
              <a:rPr lang="en-US" sz="2400" dirty="0">
                <a:solidFill>
                  <a:schemeClr val="tx2"/>
                </a:solidFill>
              </a:rPr>
              <a:t>.” </a:t>
            </a:r>
            <a:endParaRPr lang="en-N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/>
              <a:t>Based on no survey effort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385BC80-1968-CD4B-E946-3AEE108C9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8" t="1577" r="28610" b="37881"/>
          <a:stretch>
            <a:fillRect/>
          </a:stretch>
        </p:blipFill>
        <p:spPr bwMode="auto">
          <a:xfrm>
            <a:off x="6202566" y="316799"/>
            <a:ext cx="2225309" cy="20577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655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E44C-802D-C4F5-B9E1-2C1CF9276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489FDD-1BBC-DF7E-638A-8E963AB6A660}"/>
              </a:ext>
            </a:extLst>
          </p:cNvPr>
          <p:cNvSpPr txBox="1"/>
          <p:nvPr/>
        </p:nvSpPr>
        <p:spPr>
          <a:xfrm>
            <a:off x="310496" y="2809224"/>
            <a:ext cx="871036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The Ngāmotu Marine Reserve Society believes:</a:t>
            </a:r>
          </a:p>
          <a:p>
            <a:r>
              <a:rPr lang="en-US" sz="2400" dirty="0">
                <a:solidFill>
                  <a:schemeClr val="tx2"/>
                </a:solidFill>
              </a:rPr>
              <a:t>Ongoing evidence continues to highlight the TTRL application is not based on best available information </a:t>
            </a:r>
          </a:p>
          <a:p>
            <a:endParaRPr lang="en-US" sz="2400" dirty="0"/>
          </a:p>
          <a:p>
            <a:r>
              <a:rPr lang="en-US" sz="2800" b="1" dirty="0">
                <a:solidFill>
                  <a:schemeClr val="accent1"/>
                </a:solidFill>
              </a:rPr>
              <a:t>For seabirds and marine mammals: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To date no targeted standardised 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Species present, along with their ecology and behaviour, are not fully known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Until robust scientific research is carried out, it is not possible to assess the environmental effects of proposed activities</a:t>
            </a:r>
            <a:endParaRPr lang="en-NZ" sz="2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C486A-C4D4-90AE-A286-E97B8421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71" y="140014"/>
            <a:ext cx="2476846" cy="1619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62DD1-B7E5-43DF-9800-99815BF1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184" y="140014"/>
            <a:ext cx="2762636" cy="17718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48D44E-36FD-47B5-22BA-AFC149E1A7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806" y="1759490"/>
            <a:ext cx="2476846" cy="1035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AAF0F-024F-0D15-A604-DD28C40EAD0F}"/>
              </a:ext>
            </a:extLst>
          </p:cNvPr>
          <p:cNvSpPr txBox="1"/>
          <p:nvPr/>
        </p:nvSpPr>
        <p:spPr>
          <a:xfrm>
            <a:off x="2783659" y="193041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>
                <a:solidFill>
                  <a:schemeClr val="accent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0299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28845BD6-AF1F-3115-87F1-8B7E18DC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1230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E602-BC62-28BD-A960-17D6AA77E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DBCBE2-DEEC-FB10-3FFC-60D0D75D766A}"/>
              </a:ext>
            </a:extLst>
          </p:cNvPr>
          <p:cNvSpPr txBox="1"/>
          <p:nvPr/>
        </p:nvSpPr>
        <p:spPr>
          <a:xfrm>
            <a:off x="778690" y="2116012"/>
            <a:ext cx="80375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Does not: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Use the best available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Safeguard the life-supporting capacity of the environment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Is not in line with: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Information principles: </a:t>
            </a:r>
            <a:r>
              <a:rPr lang="en-US" sz="2400" dirty="0">
                <a:solidFill>
                  <a:schemeClr val="tx2"/>
                </a:solidFill>
              </a:rPr>
              <a:t>Exclusive Economic Zone Act (2012)</a:t>
            </a:r>
            <a:endParaRPr lang="en-NZ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New Zealand Coastal Policy Statement (2010)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tx2"/>
                </a:solidFill>
              </a:rPr>
              <a:t>Coastal Plan for Taranaki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3ADBC-64F5-7BFD-2DE4-B82E446D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671" y="140014"/>
            <a:ext cx="2476846" cy="1619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5679D-4361-31E4-9A10-73568B8C4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184" y="140014"/>
            <a:ext cx="2762636" cy="1771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F419BB-CEC9-8D10-55D6-D4FC29A91324}"/>
              </a:ext>
            </a:extLst>
          </p:cNvPr>
          <p:cNvSpPr txBox="1"/>
          <p:nvPr/>
        </p:nvSpPr>
        <p:spPr>
          <a:xfrm>
            <a:off x="1676671" y="5498179"/>
            <a:ext cx="565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>
                <a:solidFill>
                  <a:srgbClr val="FF0000"/>
                </a:solidFill>
              </a:rPr>
              <a:t>Decline this application</a:t>
            </a:r>
          </a:p>
        </p:txBody>
      </p:sp>
    </p:spTree>
    <p:extLst>
      <p:ext uri="{BB962C8B-B14F-4D97-AF65-F5344CB8AC3E}">
        <p14:creationId xmlns:p14="http://schemas.microsoft.com/office/powerpoint/2010/main" val="321583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DCC1-127E-FF92-8334-DA23F6D03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46DE-31BC-925B-FE98-F305379C6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219"/>
          <a:stretch>
            <a:fillRect/>
          </a:stretch>
        </p:blipFill>
        <p:spPr>
          <a:xfrm>
            <a:off x="6825" y="3129447"/>
            <a:ext cx="9144000" cy="3648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E14175-6F79-9C3E-CBAA-2F9AC0A4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1" y="80128"/>
            <a:ext cx="2094341" cy="1369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1919C-987C-1789-A747-1E0520FB7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1" y="1449505"/>
            <a:ext cx="2476846" cy="1588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626EB-28D1-1BE8-D08A-2362C2D522D7}"/>
              </a:ext>
            </a:extLst>
          </p:cNvPr>
          <p:cNvSpPr/>
          <p:nvPr/>
        </p:nvSpPr>
        <p:spPr>
          <a:xfrm>
            <a:off x="2560097" y="278574"/>
            <a:ext cx="60732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NZ" sz="3600" b="1" dirty="0">
                <a:solidFill>
                  <a:srgbClr val="0070C0"/>
                </a:solidFill>
              </a:rPr>
              <a:t>Light (Midwater Visibility)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Green = around 50% reduction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Mining @ Site A: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Graham Bank (G) ~40% reduction ~20km away from mining site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Plume ~704km</a:t>
            </a:r>
            <a:r>
              <a:rPr lang="en-NZ" sz="24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4657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1081-C469-2501-762B-34996ABEE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606EF-85F1-BF91-6DE9-989612C5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 r="9835" b="9345"/>
          <a:stretch>
            <a:fillRect/>
          </a:stretch>
        </p:blipFill>
        <p:spPr>
          <a:xfrm>
            <a:off x="0" y="0"/>
            <a:ext cx="92106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E76CA-26CC-A64F-8A78-CC97CD36F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249" y="5416920"/>
            <a:ext cx="3244783" cy="1356218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7564C6-5D6F-2A28-CB3D-B05255D69803}"/>
              </a:ext>
            </a:extLst>
          </p:cNvPr>
          <p:cNvSpPr txBox="1"/>
          <p:nvPr/>
        </p:nvSpPr>
        <p:spPr>
          <a:xfrm>
            <a:off x="190500" y="76200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 err="1">
                <a:solidFill>
                  <a:schemeClr val="bg1"/>
                </a:solidFill>
              </a:rPr>
              <a:t>Ngā</a:t>
            </a:r>
            <a:r>
              <a:rPr lang="en-NZ" sz="4000" b="1" dirty="0">
                <a:solidFill>
                  <a:schemeClr val="bg1"/>
                </a:solidFill>
              </a:rPr>
              <a:t> mihi </a:t>
            </a:r>
            <a:r>
              <a:rPr lang="en-NZ" sz="4000" b="1" dirty="0" err="1">
                <a:solidFill>
                  <a:schemeClr val="bg1"/>
                </a:solidFill>
              </a:rPr>
              <a:t>nui</a:t>
            </a:r>
            <a:endParaRPr lang="en-NZ" sz="4000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5AA464-4B55-79A3-8856-74341616B5D8}"/>
              </a:ext>
            </a:extLst>
          </p:cNvPr>
          <p:cNvGrpSpPr/>
          <p:nvPr/>
        </p:nvGrpSpPr>
        <p:grpSpPr>
          <a:xfrm>
            <a:off x="0" y="5691274"/>
            <a:ext cx="2187020" cy="1166726"/>
            <a:chOff x="0" y="5691274"/>
            <a:chExt cx="2187020" cy="1166726"/>
          </a:xfrm>
        </p:grpSpPr>
        <p:pic>
          <p:nvPicPr>
            <p:cNvPr id="6" name="Picture 2" descr="Our Logo | Project Reef">
              <a:extLst>
                <a:ext uri="{FF2B5EF4-FFF2-40B4-BE49-F238E27FC236}">
                  <a16:creationId xmlns:a16="http://schemas.microsoft.com/office/drawing/2014/main" id="{5E612CFA-6A93-F810-43BB-259C00FC6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A20FF5-7E26-876C-C1B9-EB9E6501F2D2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04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8E93B5-2426-2CAF-A898-7FC0E22BBAAD}"/>
              </a:ext>
            </a:extLst>
          </p:cNvPr>
          <p:cNvSpPr/>
          <p:nvPr/>
        </p:nvSpPr>
        <p:spPr>
          <a:xfrm>
            <a:off x="373078" y="278573"/>
            <a:ext cx="6073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NZ" sz="3600" b="1" dirty="0">
                <a:solidFill>
                  <a:srgbClr val="0070C0"/>
                </a:solidFill>
              </a:rPr>
              <a:t>Significant Reduction in Light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2CFF8D-EC9C-C0E6-6668-1BE5DB3677E2}"/>
              </a:ext>
            </a:extLst>
          </p:cNvPr>
          <p:cNvSpPr/>
          <p:nvPr/>
        </p:nvSpPr>
        <p:spPr>
          <a:xfrm>
            <a:off x="373079" y="930881"/>
            <a:ext cx="669447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NZ" sz="3600" b="1" dirty="0">
                <a:solidFill>
                  <a:srgbClr val="FF0000"/>
                </a:solidFill>
              </a:rPr>
              <a:t>Impact on Primary Producers</a:t>
            </a:r>
            <a:r>
              <a:rPr lang="en-NZ" sz="3600" b="1" dirty="0">
                <a:solidFill>
                  <a:srgbClr val="0070C0"/>
                </a:solidFill>
              </a:rPr>
              <a:t>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rgbClr val="00B050"/>
                </a:solidFill>
              </a:rPr>
              <a:t>Phytoplankton</a:t>
            </a:r>
            <a:r>
              <a:rPr lang="en-NZ" sz="2800" dirty="0">
                <a:solidFill>
                  <a:schemeClr val="accent1">
                    <a:lumMod val="50000"/>
                  </a:schemeClr>
                </a:solidFill>
              </a:rPr>
              <a:t>: Base of marine food web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800" b="1" dirty="0">
                <a:solidFill>
                  <a:srgbClr val="666633"/>
                </a:solidFill>
              </a:rPr>
              <a:t>Seaweed: </a:t>
            </a:r>
            <a:r>
              <a:rPr lang="en-NZ" sz="2800" dirty="0">
                <a:solidFill>
                  <a:schemeClr val="accent1">
                    <a:lumMod val="50000"/>
                  </a:schemeClr>
                </a:solidFill>
              </a:rPr>
              <a:t>Provides valuable habitat for reef fish and invertebrates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A16F3-B2BD-A0FF-A6F5-D7A35BF1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219"/>
          <a:stretch>
            <a:fillRect/>
          </a:stretch>
        </p:blipFill>
        <p:spPr>
          <a:xfrm>
            <a:off x="6825" y="3129447"/>
            <a:ext cx="9144000" cy="3648425"/>
          </a:xfrm>
          <a:prstGeom prst="rect">
            <a:avLst/>
          </a:prstGeom>
        </p:spPr>
      </p:pic>
      <p:pic>
        <p:nvPicPr>
          <p:cNvPr id="9218" name="Picture 2" descr="Searching for Phytoplankton - Sailors for the Sea">
            <a:extLst>
              <a:ext uri="{FF2B5EF4-FFF2-40B4-BE49-F238E27FC236}">
                <a16:creationId xmlns:a16="http://schemas.microsoft.com/office/drawing/2014/main" id="{2236CEF2-6CD4-9E33-AEE7-1964EDEFC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0"/>
          <a:stretch>
            <a:fillRect/>
          </a:stretch>
        </p:blipFill>
        <p:spPr bwMode="auto">
          <a:xfrm>
            <a:off x="7271113" y="147408"/>
            <a:ext cx="1553495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998CF-0CC3-F319-74E3-28397B4ABF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186" t="16761" r="4948" b="4596"/>
          <a:stretch>
            <a:fillRect/>
          </a:stretch>
        </p:blipFill>
        <p:spPr>
          <a:xfrm>
            <a:off x="7277916" y="1652601"/>
            <a:ext cx="1539889" cy="14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63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71BDD0C-64A5-A0F2-F03F-32A8225B2258}"/>
              </a:ext>
            </a:extLst>
          </p:cNvPr>
          <p:cNvGrpSpPr/>
          <p:nvPr/>
        </p:nvGrpSpPr>
        <p:grpSpPr>
          <a:xfrm>
            <a:off x="1190848" y="1315498"/>
            <a:ext cx="7612910" cy="5074949"/>
            <a:chOff x="0" y="0"/>
            <a:chExt cx="7947384" cy="6157352"/>
          </a:xfrm>
        </p:grpSpPr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B24AD3E1-55DB-4A26-5B09-6487D478EC0D}"/>
                </a:ext>
              </a:extLst>
            </p:cNvPr>
            <p:cNvSpPr txBox="1"/>
            <p:nvPr/>
          </p:nvSpPr>
          <p:spPr>
            <a:xfrm>
              <a:off x="236965" y="3582697"/>
              <a:ext cx="14584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buNone/>
              </a:pPr>
              <a:r>
                <a:rPr lang="en-NZ" sz="1100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  <a:endParaRPr lang="en-NZ" sz="11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5EA26CEA-9B27-08C5-B76B-5436D85B9230}"/>
                </a:ext>
              </a:extLst>
            </p:cNvPr>
            <p:cNvSpPr txBox="1"/>
            <p:nvPr/>
          </p:nvSpPr>
          <p:spPr>
            <a:xfrm>
              <a:off x="3204582" y="3623573"/>
              <a:ext cx="14584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buNone/>
              </a:pPr>
              <a:r>
                <a:rPr lang="en-NZ" sz="1100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Site A</a:t>
              </a:r>
              <a:endParaRPr lang="en-NZ" sz="11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AC4C4F-4D07-DCD1-01B8-29B84433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965" y="832373"/>
              <a:ext cx="2639585" cy="21339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49796C-FEF9-3FDF-0AAD-87142635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9025" y="839385"/>
              <a:ext cx="2864854" cy="21269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473264-8424-D0EC-030C-718CF383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66" y="4023402"/>
              <a:ext cx="2546190" cy="21339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D4F310-47C8-A735-7DCE-19FFD849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1884" y="4030414"/>
              <a:ext cx="3019726" cy="21269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5B12E9-5F0E-71F9-F83A-555B74BA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965" y="3310355"/>
              <a:ext cx="4267796" cy="3810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6C0817-C974-D36F-93D4-90E014711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3067" y="3310355"/>
              <a:ext cx="3233679" cy="6416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BEF9B2-6861-F2B3-29DD-892E1B0E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504761" cy="3969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30CF70-5A8B-C778-D5D5-4BDC5153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3067" y="8839"/>
              <a:ext cx="3284317" cy="698437"/>
            </a:xfrm>
            <a:prstGeom prst="rect">
              <a:avLst/>
            </a:prstGeom>
          </p:spPr>
        </p:pic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14FA0823-8066-62CA-BE33-1B2CC4C37F46}"/>
                </a:ext>
              </a:extLst>
            </p:cNvPr>
            <p:cNvSpPr txBox="1"/>
            <p:nvPr/>
          </p:nvSpPr>
          <p:spPr>
            <a:xfrm>
              <a:off x="273872" y="421283"/>
              <a:ext cx="1504621" cy="4742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buNone/>
              </a:pPr>
              <a:r>
                <a:rPr lang="en-NZ" sz="1100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  <a:endParaRPr lang="en-NZ" sz="11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0927B890-66DF-3C48-4ACD-A140FB00048E}"/>
                </a:ext>
              </a:extLst>
            </p:cNvPr>
            <p:cNvSpPr txBox="1"/>
            <p:nvPr/>
          </p:nvSpPr>
          <p:spPr>
            <a:xfrm>
              <a:off x="3537957" y="466063"/>
              <a:ext cx="1458485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buNone/>
              </a:pPr>
              <a:r>
                <a:rPr lang="en-NZ" sz="1100" kern="12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Site A</a:t>
              </a:r>
              <a:endParaRPr lang="en-NZ" sz="1100" kern="1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4AF4E1-FE59-BBAB-6B10-532316F37F34}"/>
              </a:ext>
            </a:extLst>
          </p:cNvPr>
          <p:cNvSpPr txBox="1"/>
          <p:nvPr/>
        </p:nvSpPr>
        <p:spPr>
          <a:xfrm>
            <a:off x="1405009" y="6148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dirty="0"/>
              <a:t>Figure 3: Light levels interpreted</a:t>
            </a:r>
          </a:p>
        </p:txBody>
      </p:sp>
    </p:spTree>
    <p:extLst>
      <p:ext uri="{BB962C8B-B14F-4D97-AF65-F5344CB8AC3E}">
        <p14:creationId xmlns:p14="http://schemas.microsoft.com/office/powerpoint/2010/main" val="188133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1DAA5-8CE6-2865-9281-1DB620B3F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F90E8-E17D-C8BA-3C38-6CA79600E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234" y="1662323"/>
            <a:ext cx="2476846" cy="161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A9D6B-12A7-FE5D-E7D3-89098BA1B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950" y="1650583"/>
            <a:ext cx="2762636" cy="1771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BC6C6-8B2B-3F21-9A04-7225E79E5BCC}"/>
              </a:ext>
            </a:extLst>
          </p:cNvPr>
          <p:cNvSpPr txBox="1"/>
          <p:nvPr/>
        </p:nvSpPr>
        <p:spPr>
          <a:xfrm>
            <a:off x="3649951" y="552656"/>
            <a:ext cx="6052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b="1" dirty="0">
                <a:solidFill>
                  <a:srgbClr val="0070C0"/>
                </a:solidFill>
              </a:rPr>
              <a:t>Reefs</a:t>
            </a:r>
            <a:endParaRPr lang="en-NZ" sz="6000" dirty="0">
              <a:solidFill>
                <a:schemeClr val="tx2"/>
              </a:solidFill>
            </a:endParaRPr>
          </a:p>
          <a:p>
            <a:endParaRPr lang="en-NZ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FF2A8-FFFB-B814-BDCF-B0EBB09102B6}"/>
              </a:ext>
            </a:extLst>
          </p:cNvPr>
          <p:cNvSpPr txBox="1"/>
          <p:nvPr/>
        </p:nvSpPr>
        <p:spPr>
          <a:xfrm>
            <a:off x="333375" y="4520407"/>
            <a:ext cx="8810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TTRL Previous Applications: </a:t>
            </a:r>
          </a:p>
          <a:p>
            <a:r>
              <a:rPr lang="en-US" sz="2800" dirty="0">
                <a:solidFill>
                  <a:schemeClr val="tx2"/>
                </a:solidFill>
              </a:rPr>
              <a:t>South Taranaki Bight described: “Sandy desert</a:t>
            </a:r>
            <a:r>
              <a:rPr lang="en-US" sz="2400" dirty="0">
                <a:solidFill>
                  <a:schemeClr val="tx2"/>
                </a:solidFill>
              </a:rPr>
              <a:t>”</a:t>
            </a:r>
            <a:endParaRPr lang="en-NZ" sz="24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0D995-435E-A73B-9399-19E427E85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6"/>
          <a:stretch>
            <a:fillRect/>
          </a:stretch>
        </p:blipFill>
        <p:spPr>
          <a:xfrm>
            <a:off x="89557" y="74025"/>
            <a:ext cx="3252437" cy="32077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511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480EE-1145-AB2A-395B-65D10704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0AEF33-B7D9-311D-A173-610D2198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8" y="1929816"/>
            <a:ext cx="6083215" cy="4765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9229B4-E14E-0F98-48F3-65919D1D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139" b="22734"/>
          <a:stretch>
            <a:fillRect/>
          </a:stretch>
        </p:blipFill>
        <p:spPr>
          <a:xfrm>
            <a:off x="2889934" y="153327"/>
            <a:ext cx="5833198" cy="1710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2CFE4-478B-318B-ABEB-EA329D86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86" b="77108"/>
          <a:stretch>
            <a:fillRect/>
          </a:stretch>
        </p:blipFill>
        <p:spPr>
          <a:xfrm>
            <a:off x="157329" y="144362"/>
            <a:ext cx="2732605" cy="1222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0BB9C-7E06-06FE-474A-C1936E800F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58" t="84040" r="22276"/>
          <a:stretch>
            <a:fillRect/>
          </a:stretch>
        </p:blipFill>
        <p:spPr>
          <a:xfrm>
            <a:off x="573571" y="1136792"/>
            <a:ext cx="2526385" cy="7176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42C298-525F-7F99-2B21-84E6C6B010C8}"/>
              </a:ext>
            </a:extLst>
          </p:cNvPr>
          <p:cNvSpPr/>
          <p:nvPr/>
        </p:nvSpPr>
        <p:spPr>
          <a:xfrm>
            <a:off x="6202566" y="1929816"/>
            <a:ext cx="280945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Multibeam sonar mapping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Revealed numerous reefs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Inc: Linear ridges several km long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14 reefs: studied further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accent1">
                    <a:lumMod val="50000"/>
                  </a:schemeClr>
                </a:solidFill>
              </a:rPr>
              <a:t>Inc: Project Reef (ONC: Coastal Plan)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1059E-90AD-547A-B60A-5343685273DE}"/>
              </a:ext>
            </a:extLst>
          </p:cNvPr>
          <p:cNvSpPr txBox="1"/>
          <p:nvPr/>
        </p:nvSpPr>
        <p:spPr>
          <a:xfrm>
            <a:off x="3968684" y="3551559"/>
            <a:ext cx="1008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err="1"/>
              <a:t>Pātea</a:t>
            </a:r>
            <a:endParaRPr lang="en-NZ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A3290-2DAF-497B-440A-A1981854F105}"/>
              </a:ext>
            </a:extLst>
          </p:cNvPr>
          <p:cNvSpPr txBox="1"/>
          <p:nvPr/>
        </p:nvSpPr>
        <p:spPr>
          <a:xfrm>
            <a:off x="3228106" y="4084335"/>
            <a:ext cx="1877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/>
              <a:t>Project Reef (K)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801337-C892-AEBE-B1E3-D286EA93CFF7}"/>
              </a:ext>
            </a:extLst>
          </p:cNvPr>
          <p:cNvSpPr/>
          <p:nvPr/>
        </p:nvSpPr>
        <p:spPr>
          <a:xfrm rot="8333768">
            <a:off x="3061031" y="4333238"/>
            <a:ext cx="277589" cy="2482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2552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9BA32-A45A-2A42-5B60-82F17DD36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55" y="1502490"/>
            <a:ext cx="6687484" cy="5355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A9172-581F-625F-5F8B-B9FC734A4200}"/>
              </a:ext>
            </a:extLst>
          </p:cNvPr>
          <p:cNvSpPr txBox="1"/>
          <p:nvPr/>
        </p:nvSpPr>
        <p:spPr>
          <a:xfrm>
            <a:off x="504333" y="302161"/>
            <a:ext cx="7668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“This report demonstrates that subtidal reefs are in fact common on </a:t>
            </a:r>
            <a:r>
              <a:rPr lang="en-US" sz="2400" dirty="0" err="1">
                <a:solidFill>
                  <a:schemeClr val="tx2"/>
                </a:solidFill>
              </a:rPr>
              <a:t>Pātea</a:t>
            </a:r>
            <a:r>
              <a:rPr lang="en-US" sz="2400" dirty="0">
                <a:solidFill>
                  <a:schemeClr val="tx2"/>
                </a:solidFill>
              </a:rPr>
              <a:t> Bank, with many more awaiting discovery by multibeam sonar mapping.”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E6A93-1F8D-F7E0-2E20-E3BCAD11100C}"/>
              </a:ext>
            </a:extLst>
          </p:cNvPr>
          <p:cNvSpPr txBox="1"/>
          <p:nvPr/>
        </p:nvSpPr>
        <p:spPr>
          <a:xfrm>
            <a:off x="4571997" y="3276080"/>
            <a:ext cx="1008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err="1"/>
              <a:t>Pātea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363609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F8EB1-44E5-0CD4-C3B7-38E817A56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5F0B9-18D4-36B0-FBB1-89511F48F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172"/>
            <a:ext cx="9144000" cy="5482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D2BC4-BB6B-6478-DA52-D5FE5C423630}"/>
              </a:ext>
            </a:extLst>
          </p:cNvPr>
          <p:cNvSpPr txBox="1"/>
          <p:nvPr/>
        </p:nvSpPr>
        <p:spPr>
          <a:xfrm>
            <a:off x="310967" y="1442598"/>
            <a:ext cx="790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rgbClr val="666633"/>
                </a:solidFill>
              </a:rPr>
              <a:t>Kelp forests (</a:t>
            </a:r>
            <a:r>
              <a:rPr lang="en-NZ" sz="2400" b="1" i="1" dirty="0" err="1">
                <a:solidFill>
                  <a:srgbClr val="666633"/>
                </a:solidFill>
              </a:rPr>
              <a:t>Ecklonia</a:t>
            </a:r>
            <a:r>
              <a:rPr lang="en-NZ" sz="2400" b="1" i="1" dirty="0">
                <a:solidFill>
                  <a:srgbClr val="666633"/>
                </a:solidFill>
              </a:rPr>
              <a:t> radiata</a:t>
            </a:r>
            <a:r>
              <a:rPr lang="en-NZ" sz="2400" b="1" dirty="0">
                <a:solidFill>
                  <a:srgbClr val="666633"/>
                </a:solidFill>
              </a:rPr>
              <a:t>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Habitat forming seaweed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Requires sufficient light to grow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Present due to sufficient light at depth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3FDB4-3AFF-5766-FC93-A740F6228E66}"/>
              </a:ext>
            </a:extLst>
          </p:cNvPr>
          <p:cNvSpPr txBox="1"/>
          <p:nvPr/>
        </p:nvSpPr>
        <p:spPr>
          <a:xfrm>
            <a:off x="244979" y="335343"/>
            <a:ext cx="8979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“Associated with these reefs are extensive areas of biogenic habitat, </a:t>
            </a:r>
            <a:r>
              <a:rPr lang="en-US" sz="2400" b="1" dirty="0">
                <a:solidFill>
                  <a:schemeClr val="tx2"/>
                </a:solidFill>
              </a:rPr>
              <a:t>dominated</a:t>
            </a:r>
            <a:r>
              <a:rPr lang="en-US" sz="2400" dirty="0">
                <a:solidFill>
                  <a:schemeClr val="tx2"/>
                </a:solidFill>
              </a:rPr>
              <a:t> by </a:t>
            </a:r>
            <a:r>
              <a:rPr lang="en-US" sz="2400" b="1" dirty="0">
                <a:solidFill>
                  <a:srgbClr val="666633"/>
                </a:solidFill>
              </a:rPr>
              <a:t>macroalgae</a:t>
            </a:r>
            <a:r>
              <a:rPr lang="en-US" sz="2400" dirty="0">
                <a:solidFill>
                  <a:schemeClr val="tx2"/>
                </a:solidFill>
              </a:rPr>
              <a:t>” </a:t>
            </a:r>
            <a:endParaRPr lang="en-NZ" sz="2400" dirty="0">
              <a:solidFill>
                <a:schemeClr val="tx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A06FD4-749A-FB89-5A69-47442CE2BE3D}"/>
              </a:ext>
            </a:extLst>
          </p:cNvPr>
          <p:cNvGrpSpPr/>
          <p:nvPr/>
        </p:nvGrpSpPr>
        <p:grpSpPr>
          <a:xfrm>
            <a:off x="0" y="5691274"/>
            <a:ext cx="2187020" cy="1166726"/>
            <a:chOff x="0" y="5691274"/>
            <a:chExt cx="2187020" cy="1166726"/>
          </a:xfrm>
        </p:grpSpPr>
        <p:pic>
          <p:nvPicPr>
            <p:cNvPr id="1026" name="Picture 2" descr="Our Logo | Project Reef">
              <a:extLst>
                <a:ext uri="{FF2B5EF4-FFF2-40B4-BE49-F238E27FC236}">
                  <a16:creationId xmlns:a16="http://schemas.microsoft.com/office/drawing/2014/main" id="{F97310E5-9243-133D-7AB1-FB7319B8C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91274"/>
              <a:ext cx="1166726" cy="116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1167F-630D-2864-3849-30BC1FFA0824}"/>
                </a:ext>
              </a:extLst>
            </p:cNvPr>
            <p:cNvSpPr txBox="1"/>
            <p:nvPr/>
          </p:nvSpPr>
          <p:spPr>
            <a:xfrm>
              <a:off x="1036950" y="5951471"/>
              <a:ext cx="1150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>
                  <a:solidFill>
                    <a:schemeClr val="bg1"/>
                  </a:solidFill>
                </a:rPr>
                <a:t>Photo credit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05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astTrack Document" ma:contentTypeID="0x010100E106A414AAFDB04FBE306619CD48353E002F0A2382F357314CA07B1E1FA9C121DE" ma:contentTypeVersion="27" ma:contentTypeDescription="" ma:contentTypeScope="" ma:versionID="21ae3e79b5728783d19ab13fc3532403">
  <xsd:schema xmlns:xsd="http://www.w3.org/2001/XMLSchema" xmlns:xs="http://www.w3.org/2001/XMLSchema" xmlns:p="http://schemas.microsoft.com/office/2006/metadata/properties" xmlns:ns1="http://schemas.microsoft.com/sharepoint/v3" xmlns:ns2="3f9f7acc-4d99-40e6-b6e9-12f826063963" xmlns:ns3="5ae100dd-7238-47d4-864c-a888c323434e" xmlns:ns4="2deeec1d-cb6f-4242-aff8-c2598d059fcc" targetNamespace="http://schemas.microsoft.com/office/2006/metadata/properties" ma:root="true" ma:fieldsID="24980821ddaff97f90051897abad9028" ns1:_="" ns2:_="" ns3:_="" ns4:_="">
    <xsd:import namespace="http://schemas.microsoft.com/sharepoint/v3"/>
    <xsd:import namespace="3f9f7acc-4d99-40e6-b6e9-12f826063963"/>
    <xsd:import namespace="5ae100dd-7238-47d4-864c-a888c323434e"/>
    <xsd:import namespace="2deeec1d-cb6f-4242-aff8-c2598d059fcc"/>
    <xsd:element name="properties">
      <xsd:complexType>
        <xsd:sequence>
          <xsd:element name="documentManagement">
            <xsd:complexType>
              <xsd:all>
                <xsd:element ref="ns2:FastTrackTopic" minOccurs="0"/>
                <xsd:element ref="ns2:FastTrackWebPage" minOccurs="0"/>
                <xsd:element ref="ns2:PRA" minOccurs="0"/>
                <xsd:element ref="ns2:FastTrackAppID" minOccurs="0"/>
                <xsd:element ref="ns2:FastTrackAppTitle" minOccurs="0"/>
                <xsd:element ref="ns2:FastTrackAppType" minOccurs="0"/>
                <xsd:element ref="ns1:Company" minOccurs="0"/>
                <xsd:element ref="ns2:FastTrackActs" minOccurs="0"/>
                <xsd:element ref="ns3:_dlc_DocIdPersistId" minOccurs="0"/>
                <xsd:element ref="ns3:_dlc_DocId" minOccurs="0"/>
                <xsd:element ref="ns3:_dlc_DocIdUrl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ObjectDetectorVersion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dat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pany" ma:index="8" nillable="true" ma:displayName="Company" ma:internalName="Compan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f7acc-4d99-40e6-b6e9-12f826063963" elementFormDefault="qualified">
    <xsd:import namespace="http://schemas.microsoft.com/office/2006/documentManagement/types"/>
    <xsd:import namespace="http://schemas.microsoft.com/office/infopath/2007/PartnerControls"/>
    <xsd:element name="FastTrackTopic" ma:index="2" nillable="true" ma:displayName="Fast Track Topic" ma:format="Dropdown" ma:internalName="FastTrackTopic">
      <xsd:simpleType>
        <xsd:restriction base="dms:Choice">
          <xsd:enumeration value="Contract Management"/>
          <xsd:enumeration value="Project Planning"/>
          <xsd:enumeration value="Close Out"/>
          <xsd:enumeration value="Applicant Communication"/>
          <xsd:enumeration value="Redacted Application Documents"/>
          <xsd:enumeration value="Media and General Communications"/>
          <xsd:enumeration value="Local Authority Communication"/>
          <xsd:enumeration value="Application Documents"/>
          <xsd:enumeration value="Complete Assessment"/>
          <xsd:enumeration value="Government Agency Communication"/>
          <xsd:enumeration value="Expert Panel Communication"/>
          <xsd:enumeration value="Media and General Communications"/>
          <xsd:enumeration value="Identification of Parties"/>
          <xsd:enumeration value="Comments from Parties"/>
          <xsd:enumeration value="Process Updates"/>
          <xsd:enumeration value="Invitation for Comment"/>
          <xsd:enumeration value="Local Authority Communication"/>
          <xsd:enumeration value="Government Agency Communication"/>
          <xsd:enumeration value="Expert Panel Communication"/>
          <xsd:enumeration value="Applicant Communication"/>
          <xsd:enumeration value="unsolicited communication"/>
          <xsd:enumeration value="Contractor Payments"/>
          <xsd:enumeration value="Cost Objections"/>
          <xsd:enumeration value="Project Finance"/>
          <xsd:enumeration value="Expert Panel Payments"/>
          <xsd:enumeration value="Applicant Cost Recovery"/>
          <xsd:enumeration value="Other Payments"/>
          <xsd:enumeration value="Internal Communication"/>
          <xsd:enumeration value="Local Authority Communication"/>
          <xsd:enumeration value="Further Information Requests"/>
          <xsd:enumeration value="Draft Application"/>
          <xsd:enumeration value="Applicant Communication"/>
          <xsd:enumeration value="Government Agency Communication"/>
          <xsd:enumeration value="Final Decision"/>
          <xsd:enumeration value="Applicant Communication"/>
          <xsd:enumeration value="Expert Panel Communication"/>
          <xsd:enumeration value="Draft Conditions"/>
          <xsd:enumeration value="Decision Release"/>
          <xsd:enumeration value="Draft Decision"/>
          <xsd:enumeration value="Resource consent, designation and certificate of compliance"/>
          <xsd:enumeration value="Media and General Communications"/>
          <xsd:enumeration value="Communication with Parties"/>
          <xsd:enumeration value="EPA Advice"/>
          <xsd:enumeration value="Local Authority Advice"/>
          <xsd:enumeration value="Decision and Appeal"/>
          <xsd:enumeration value="Reports and Advice"/>
          <xsd:enumeration value="Panel Correspondence"/>
          <xsd:enumeration value="Invited Comments"/>
          <xsd:enumeration value="Redacted Application Documents"/>
          <xsd:enumeration value="Government Agency Communication"/>
          <xsd:enumeration value="Applicant Communication"/>
          <xsd:enumeration value="Communication with Parties"/>
          <xsd:enumeration value="Local Authority Communication"/>
          <xsd:enumeration value="Expert Panel Communication"/>
          <xsd:enumeration value="Applicant Communication"/>
          <xsd:enumeration value="Further Information Requests"/>
          <xsd:enumeration value="Local Authority Communication"/>
          <xsd:enumeration value="Communication with Parties"/>
          <xsd:enumeration value="Government Agency Communication"/>
          <xsd:enumeration value="Expert reports and advice"/>
          <xsd:enumeration value="Local Authority Report and Advice"/>
          <xsd:enumeration value="Expert Panel Communication"/>
          <xsd:enumeration value="Applicant Communication"/>
          <xsd:enumeration value="Expert Panel Communication"/>
          <xsd:enumeration value="Communication with Parties"/>
          <xsd:enumeration value="Media and General Communications"/>
          <xsd:enumeration value="Iwi Authority Communication"/>
          <xsd:enumeration value="Appointments"/>
          <xsd:enumeration value="COI Register"/>
          <xsd:enumeration value="Register of Commissioners"/>
          <xsd:enumeration value="Local Authority Communication"/>
          <xsd:enumeration value="Convener Communication"/>
          <xsd:enumeration value="Government Agency Communication"/>
          <xsd:enumeration value="Pre-Hearing"/>
          <xsd:enumeration value="Media and General Communications"/>
          <xsd:enumeration value="Evidence"/>
          <xsd:enumeration value="Documents Presented at Hearing"/>
          <xsd:enumeration value="Applicant Communication"/>
          <xsd:enumeration value="Contractor Communication"/>
          <xsd:enumeration value="Government Agency Communication"/>
          <xsd:enumeration value="Hearing Operations"/>
          <xsd:enumeration value="Hearing Schedule"/>
          <xsd:enumeration value="Transcript and Recordings and Proceedings"/>
          <xsd:enumeration value="Internal Communication"/>
          <xsd:enumeration value="Communication with Parties"/>
          <xsd:enumeration value="Internal Communication"/>
          <xsd:enumeration value="Appeals"/>
          <xsd:enumeration value="Communication with Parties"/>
          <xsd:enumeration value="Applicant Communication"/>
          <xsd:enumeration value="Local Authority Communication"/>
          <xsd:enumeration value="Media and General Communications"/>
          <xsd:enumeration value="COI Register"/>
          <xsd:enumeration value="Travel and Accommodation"/>
          <xsd:enumeration value="Expert Panel Issued Documents"/>
          <xsd:enumeration value="Government Agency Communication"/>
          <xsd:enumeration value="Meetings"/>
          <xsd:enumeration value="Administration"/>
          <xsd:enumeration value="Applicant"/>
          <xsd:enumeration value="Panel Members"/>
          <xsd:enumeration value="Contractor Communication"/>
          <xsd:enumeration value="Local Authority Communication"/>
          <xsd:enumeration value="Expert Panel Communication"/>
          <xsd:enumeration value="Internal Communication"/>
          <xsd:enumeration value="Applicant Communication"/>
          <xsd:enumeration value="Communication with Parties"/>
          <xsd:enumeration value="Evidence"/>
          <xsd:enumeration value="Hearing Planning"/>
        </xsd:restriction>
      </xsd:simpleType>
    </xsd:element>
    <xsd:element name="FastTrackWebPage" ma:index="3" nillable="true" ma:displayName="Fast Track Web Page" ma:format="Dropdown" ma:internalName="FastTrackWebPage">
      <xsd:simpleType>
        <xsd:restriction base="dms:Choice">
          <xsd:enumeration value="Application"/>
          <xsd:enumeration value="Comments from invited parties"/>
          <xsd:enumeration value="Correspondence to and from the panel"/>
          <xsd:enumeration value="Expert Panel"/>
          <xsd:enumeration value="Draft conditions"/>
          <xsd:enumeration value="Reports and advice"/>
          <xsd:enumeration value="Decision notice"/>
          <xsd:enumeration value="Hearing"/>
          <xsd:enumeration value="Appeal"/>
          <xsd:enumeration value="Appeal - Expert conferencing"/>
          <xsd:enumeration value="Applicant Responses"/>
        </xsd:restriction>
      </xsd:simpleType>
    </xsd:element>
    <xsd:element name="PRA" ma:index="4" nillable="true" ma:displayName="PRA" ma:internalName="PRA">
      <xsd:simpleType>
        <xsd:restriction base="dms:Text">
          <xsd:maxLength value="255"/>
        </xsd:restriction>
      </xsd:simpleType>
    </xsd:element>
    <xsd:element name="FastTrackAppID" ma:index="5" nillable="true" ma:displayName="Unique Project ID" ma:internalName="FastTrackAppID">
      <xsd:simpleType>
        <xsd:restriction base="dms:Text">
          <xsd:maxLength value="255"/>
        </xsd:restriction>
      </xsd:simpleType>
    </xsd:element>
    <xsd:element name="FastTrackAppTitle" ma:index="6" nillable="true" ma:displayName="Project Name/Title" ma:internalName="FastTrackAppTitle">
      <xsd:simpleType>
        <xsd:restriction base="dms:Text">
          <xsd:maxLength value="255"/>
        </xsd:restriction>
      </xsd:simpleType>
    </xsd:element>
    <xsd:element name="FastTrackAppType" ma:index="7" nillable="true" ma:displayName="Application Type" ma:format="Dropdown" ma:internalName="FastTrackAppType">
      <xsd:simpleType>
        <xsd:restriction base="dms:Choice">
          <xsd:enumeration value="Referral"/>
          <xsd:enumeration value="Substantive"/>
        </xsd:restriction>
      </xsd:simpleType>
    </xsd:element>
    <xsd:element name="FastTrackActs" ma:index="9" nillable="true" ma:displayName="Fast Track Acts" ma:internalName="FastTrackAc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source Management Act 1991"/>
                    <xsd:enumeration value="Resource Management Act 1991 - Notice of Requirement"/>
                    <xsd:enumeration value="Heritage New Zealand Pouhere Taonga Act 2014"/>
                    <xsd:enumeration value="The Wildlife Act 1953"/>
                    <xsd:enumeration value="The Conservation Act 1987"/>
                    <xsd:enumeration value="The Reserves Act 1977"/>
                    <xsd:enumeration value="The Exclusive Economic Zone and Continental Shelf (Environmental Effects) Act 2012"/>
                    <xsd:enumeration value="The Crown Minerals Act 1991"/>
                    <xsd:enumeration value="The Fisheries Act 1996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100dd-7238-47d4-864c-a888c323434e" elementFormDefault="qualified">
    <xsd:import namespace="http://schemas.microsoft.com/office/2006/documentManagement/types"/>
    <xsd:import namespace="http://schemas.microsoft.com/office/infopath/2007/PartnerControls"/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7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5" nillable="true" ma:displayName="Taxonomy Catch All Column" ma:hidden="true" ma:list="{6332c9e0-a3cb-41c5-b68a-59db140cf3a4}" ma:internalName="TaxCatchAll" ma:showField="CatchAllData" ma:web="5ae100dd-7238-47d4-864c-a888c3234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eec1d-cb6f-4242-aff8-c2598d059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12b3a59-6397-4d15-930a-dc7894fa5f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date" ma:index="30" nillable="true" ma:displayName="date" ma:format="DateOnly" ma:internalName="date">
      <xsd:simpleType>
        <xsd:restriction base="dms:DateTime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ae100dd-7238-47d4-864c-a888c323434e">EPANZ-1167831518-41109</_dlc_DocId>
    <_dlc_DocIdUrl xmlns="5ae100dd-7238-47d4-864c-a888c323434e">
      <Url>https://epaintune.sharepoint.com/sites/EPA/_layouts/15/DocIdRedir.aspx?ID=EPANZ-1167831518-41109</Url>
      <Description>EPANZ-1167831518-41109</Description>
    </_dlc_DocIdUrl>
    <lcf76f155ced4ddcb4097134ff3c332f xmlns="2deeec1d-cb6f-4242-aff8-c2598d059fcc">
      <Terms xmlns="http://schemas.microsoft.com/office/infopath/2007/PartnerControls"/>
    </lcf76f155ced4ddcb4097134ff3c332f>
    <Company xmlns="http://schemas.microsoft.com/sharepoint/v3">TRANS-TASMAN RESOURCES LIMITED</Company>
    <TaxCatchAll xmlns="5ae100dd-7238-47d4-864c-a888c323434e" xsi:nil="true"/>
    <FastTrackWebPage xmlns="3f9f7acc-4d99-40e6-b6e9-12f826063963" xsi:nil="true"/>
    <PRA xmlns="3f9f7acc-4d99-40e6-b6e9-12f826063963" xsi:nil="true"/>
    <FastTrackAppType xmlns="3f9f7acc-4d99-40e6-b6e9-12f826063963">Substantive Approval</FastTrackAppType>
    <date xmlns="2deeec1d-cb6f-4242-aff8-c2598d059fcc" xsi:nil="true"/>
    <FastTrackAppID xmlns="3f9f7acc-4d99-40e6-b6e9-12f826063963">FTAA-2504-1048</FastTrackAppID>
    <FastTrackAppTitle xmlns="3f9f7acc-4d99-40e6-b6e9-12f826063963">Taranaki VTM Project</FastTrackAppTitle>
    <FastTrackActs xmlns="3f9f7acc-4d99-40e6-b6e9-12f826063963">
      <Value>The Exclusive Economic Zone and Continental Shelf (Environmental Effects) Act 2012</Value>
    </FastTrackActs>
    <FastTrackTopic xmlns="3f9f7acc-4d99-40e6-b6e9-12f82606396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67A9BE-C82B-4440-9A34-AE42145E969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C2D71E6-F6B9-46ED-B59C-85F1E7A84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f9f7acc-4d99-40e6-b6e9-12f826063963"/>
    <ds:schemaRef ds:uri="5ae100dd-7238-47d4-864c-a888c323434e"/>
    <ds:schemaRef ds:uri="2deeec1d-cb6f-4242-aff8-c2598d059f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75FA7-9EC0-4051-A0AD-26BE33CEC0BE}">
  <ds:schemaRefs>
    <ds:schemaRef ds:uri="http://schemas.microsoft.com/office/2006/metadata/properties"/>
    <ds:schemaRef ds:uri="http://schemas.microsoft.com/office/infopath/2007/PartnerControls"/>
    <ds:schemaRef ds:uri="5ae100dd-7238-47d4-864c-a888c323434e"/>
    <ds:schemaRef ds:uri="2deeec1d-cb6f-4242-aff8-c2598d059fcc"/>
    <ds:schemaRef ds:uri="http://schemas.microsoft.com/sharepoint/v3"/>
    <ds:schemaRef ds:uri="3f9f7acc-4d99-40e6-b6e9-12f826063963"/>
  </ds:schemaRefs>
</ds:datastoreItem>
</file>

<file path=customXml/itemProps4.xml><?xml version="1.0" encoding="utf-8"?>
<ds:datastoreItem xmlns:ds="http://schemas.openxmlformats.org/officeDocument/2006/customXml" ds:itemID="{CD6C5BCE-FA42-4241-B391-1A4DD413EF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2048</TotalTime>
  <Words>776</Words>
  <Application>Microsoft Office PowerPoint</Application>
  <PresentationFormat>On-screen Show (4:3)</PresentationFormat>
  <Paragraphs>130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Roberts</dc:creator>
  <cp:lastModifiedBy>Christina Smits</cp:lastModifiedBy>
  <cp:revision>18</cp:revision>
  <dcterms:created xsi:type="dcterms:W3CDTF">2025-06-20T00:53:01Z</dcterms:created>
  <dcterms:modified xsi:type="dcterms:W3CDTF">2025-10-23T02:18:35Z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0x010100E106A414AAFDB04FBE306619CD48353E002F0A2382F357314CA07B1E1FA9C121DE</vt:lpwstr>
  </property>
  <property fmtid="{D5CDD505-2E9C-101B-9397-08002B2CF9AE}" pid="3" name="_dlc_DocIdItemGuid">
    <vt:lpwstr>52a83e08-fae2-4d3a-964b-413d9738b5a4</vt:lpwstr>
  </property>
</Properties>
</file>